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2"/>
  </p:notesMasterIdLst>
  <p:handoutMasterIdLst>
    <p:handoutMasterId r:id="rId53"/>
  </p:handoutMasterIdLst>
  <p:sldIdLst>
    <p:sldId id="345" r:id="rId3"/>
    <p:sldId id="386" r:id="rId4"/>
    <p:sldId id="392" r:id="rId5"/>
    <p:sldId id="393" r:id="rId6"/>
    <p:sldId id="267" r:id="rId7"/>
    <p:sldId id="350" r:id="rId8"/>
    <p:sldId id="348" r:id="rId9"/>
    <p:sldId id="380" r:id="rId10"/>
    <p:sldId id="346" r:id="rId11"/>
    <p:sldId id="349" r:id="rId12"/>
    <p:sldId id="351" r:id="rId13"/>
    <p:sldId id="352" r:id="rId14"/>
    <p:sldId id="353" r:id="rId15"/>
    <p:sldId id="370" r:id="rId16"/>
    <p:sldId id="354" r:id="rId17"/>
    <p:sldId id="355" r:id="rId18"/>
    <p:sldId id="366" r:id="rId19"/>
    <p:sldId id="356" r:id="rId20"/>
    <p:sldId id="360" r:id="rId21"/>
    <p:sldId id="376" r:id="rId22"/>
    <p:sldId id="359" r:id="rId23"/>
    <p:sldId id="371" r:id="rId24"/>
    <p:sldId id="384" r:id="rId25"/>
    <p:sldId id="372" r:id="rId26"/>
    <p:sldId id="394" r:id="rId27"/>
    <p:sldId id="374" r:id="rId28"/>
    <p:sldId id="377" r:id="rId29"/>
    <p:sldId id="378" r:id="rId30"/>
    <p:sldId id="383" r:id="rId31"/>
    <p:sldId id="357" r:id="rId32"/>
    <p:sldId id="382" r:id="rId33"/>
    <p:sldId id="381" r:id="rId34"/>
    <p:sldId id="395" r:id="rId35"/>
    <p:sldId id="388" r:id="rId36"/>
    <p:sldId id="389" r:id="rId37"/>
    <p:sldId id="390" r:id="rId38"/>
    <p:sldId id="396" r:id="rId39"/>
    <p:sldId id="369" r:id="rId40"/>
    <p:sldId id="358" r:id="rId41"/>
    <p:sldId id="361" r:id="rId42"/>
    <p:sldId id="362" r:id="rId43"/>
    <p:sldId id="363" r:id="rId44"/>
    <p:sldId id="364" r:id="rId45"/>
    <p:sldId id="365" r:id="rId46"/>
    <p:sldId id="367" r:id="rId47"/>
    <p:sldId id="373" r:id="rId48"/>
    <p:sldId id="387" r:id="rId49"/>
    <p:sldId id="375" r:id="rId50"/>
    <p:sldId id="368" r:id="rId51"/>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3" autoAdjust="0"/>
    <p:restoredTop sz="79874" autoAdjust="0"/>
  </p:normalViewPr>
  <p:slideViewPr>
    <p:cSldViewPr snapToGrid="0" showGuides="1">
      <p:cViewPr varScale="1">
        <p:scale>
          <a:sx n="86" d="100"/>
          <a:sy n="86" d="100"/>
        </p:scale>
        <p:origin x="137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2024/4/22</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举例：孩子学说话，学习认识事物</a:t>
            </a:r>
            <a:endParaRPr lang="en-US" altLang="zh-CN" dirty="0"/>
          </a:p>
          <a:p>
            <a:r>
              <a:rPr lang="zh-CN" altLang="en-US" dirty="0"/>
              <a:t>          机器学习认猫或狗、下棋等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339166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2134247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398002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2376689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非显著编程更加灵活，适用范围更广</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27955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1040483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显著式编程一开始就确定了所有的规则，识别率不会随着训练样本的增加而变化</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16288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241297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什么时候能用机器学习？</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1263477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364698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a:t>
            </a:fld>
            <a:endParaRPr lang="zh-CN" altLang="en-US"/>
          </a:p>
        </p:txBody>
      </p:sp>
    </p:spTree>
    <p:extLst>
      <p:ext uri="{BB962C8B-B14F-4D97-AF65-F5344CB8AC3E}">
        <p14:creationId xmlns:p14="http://schemas.microsoft.com/office/powerpoint/2010/main" val="872843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3790782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127451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3895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H:NN---A</a:t>
            </a:r>
            <a:r>
              <a:rPr lang="zh-CN" altLang="en-US" dirty="0"/>
              <a:t>：</a:t>
            </a:r>
            <a:r>
              <a:rPr lang="en-US" altLang="zh-CN" dirty="0"/>
              <a:t>BACK</a:t>
            </a:r>
            <a:r>
              <a:rPr lang="zh-CN" altLang="en-US" dirty="0"/>
              <a:t> </a:t>
            </a:r>
            <a:r>
              <a:rPr lang="en-US" altLang="zh-CN" dirty="0"/>
              <a:t>PROPAGATION</a:t>
            </a:r>
          </a:p>
          <a:p>
            <a:r>
              <a:rPr lang="en-US" altLang="zh-CN" dirty="0"/>
              <a:t>H:</a:t>
            </a:r>
            <a:r>
              <a:rPr lang="zh-CN" altLang="en-US" dirty="0"/>
              <a:t>规则</a:t>
            </a:r>
            <a:r>
              <a:rPr lang="en-US" altLang="zh-CN" dirty="0"/>
              <a:t>---A</a:t>
            </a:r>
            <a:r>
              <a:rPr lang="zh-CN" altLang="en-US" dirty="0"/>
              <a:t>：决策树</a:t>
            </a:r>
            <a:r>
              <a:rPr lang="en-US" altLang="zh-CN" dirty="0"/>
              <a:t>/</a:t>
            </a:r>
            <a:r>
              <a:rPr lang="en-US" altLang="zh-CN" dirty="0" err="1"/>
              <a:t>xbg</a:t>
            </a:r>
            <a:endParaRPr lang="en-US" altLang="zh-CN" dirty="0"/>
          </a:p>
          <a:p>
            <a:r>
              <a:rPr lang="en-US" altLang="zh-CN" dirty="0"/>
              <a:t>H:SVM----</a:t>
            </a:r>
            <a:r>
              <a:rPr lang="en-US" altLang="zh-CN" dirty="0" err="1"/>
              <a:t>A:kernel</a:t>
            </a:r>
            <a:r>
              <a:rPr lang="zh-CN" altLang="en-US" dirty="0"/>
              <a:t> </a:t>
            </a:r>
            <a:r>
              <a:rPr lang="en-US" altLang="zh-CN" dirty="0"/>
              <a:t>method,</a:t>
            </a:r>
            <a:r>
              <a:rPr lang="zh-CN" altLang="en-US" dirty="0"/>
              <a:t> </a:t>
            </a:r>
            <a:r>
              <a:rPr lang="en-US" altLang="zh-CN" dirty="0"/>
              <a:t>quadratic</a:t>
            </a:r>
            <a:r>
              <a:rPr lang="zh-CN" altLang="en-US" dirty="0"/>
              <a:t> </a:t>
            </a:r>
            <a:r>
              <a:rPr lang="en-US" altLang="zh-CN" dirty="0"/>
              <a:t>function</a:t>
            </a:r>
          </a:p>
          <a:p>
            <a:r>
              <a:rPr lang="en-US" altLang="zh-CN" dirty="0" err="1"/>
              <a:t>H:linear</a:t>
            </a:r>
            <a:r>
              <a:rPr lang="zh-CN" altLang="en-US" dirty="0"/>
              <a:t> </a:t>
            </a:r>
            <a:r>
              <a:rPr lang="en-US" altLang="zh-CN" dirty="0"/>
              <a:t>regression----A:</a:t>
            </a:r>
            <a:r>
              <a:rPr lang="zh-CN" altLang="en-US" dirty="0"/>
              <a:t>牛顿法、梯度下降</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192171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696833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2525927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332941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强化学习中，我们给模型或系统一些输入，但是给不了我们希望的真实的输出</a:t>
            </a:r>
            <a:r>
              <a:rPr lang="en-US"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根据模型的输出反馈，如果</a:t>
            </a:r>
          </a:p>
          <a:p>
            <a:r>
              <a:rPr lang="zh-CN" altLang="en-US" sz="1200" kern="1200" dirty="0">
                <a:solidFill>
                  <a:schemeClr val="tx1"/>
                </a:solidFill>
                <a:effectLst/>
                <a:latin typeface="+mn-lt"/>
                <a:ea typeface="+mn-ea"/>
                <a:cs typeface="+mn-cs"/>
              </a:rPr>
              <a:t>反馈结果良好，更接近真实输出，就给其正向激励，如果反馈结果不好，偏离真实输出，就给其反向激励。不断通过“反馈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修正”这种形式，一步一步让模型学习的更好，</a:t>
            </a:r>
          </a:p>
          <a:p>
            <a:r>
              <a:rPr lang="zh-CN" altLang="en-US" sz="1200" kern="1200" dirty="0">
                <a:solidFill>
                  <a:schemeClr val="tx1"/>
                </a:solidFill>
                <a:effectLst/>
                <a:latin typeface="+mn-lt"/>
                <a:ea typeface="+mn-ea"/>
                <a:cs typeface="+mn-cs"/>
              </a:rPr>
              <a:t>这就是强化学习的核心所在。增强学习可以类比成训练宠物的过程，比如我们要训练狗狗坐下，但是狗狗无法直接听懂我们的指令“</a:t>
            </a:r>
            <a:r>
              <a:rPr lang="en-US" sz="1200" kern="1200" dirty="0">
                <a:solidFill>
                  <a:schemeClr val="tx1"/>
                </a:solidFill>
                <a:effectLst/>
                <a:latin typeface="+mn-lt"/>
                <a:ea typeface="+mn-ea"/>
                <a:cs typeface="+mn-cs"/>
              </a:rPr>
              <a:t>sit down”。</a:t>
            </a:r>
            <a:r>
              <a:rPr lang="zh-CN" altLang="en-US" sz="1200" kern="1200" dirty="0">
                <a:solidFill>
                  <a:schemeClr val="tx1"/>
                </a:solidFill>
                <a:effectLst/>
                <a:latin typeface="+mn-lt"/>
                <a:ea typeface="+mn-ea"/>
                <a:cs typeface="+mn-cs"/>
              </a:rPr>
              <a:t>在训练过程中，我们给狗狗示意，如果它表现得好，我们就给他奖励，如果它做跟</a:t>
            </a:r>
            <a:r>
              <a:rPr lang="en-US" sz="1200" kern="1200" dirty="0">
                <a:solidFill>
                  <a:schemeClr val="tx1"/>
                </a:solidFill>
                <a:effectLst/>
                <a:latin typeface="+mn-lt"/>
                <a:ea typeface="+mn-ea"/>
                <a:cs typeface="+mn-cs"/>
              </a:rPr>
              <a:t>sit down</a:t>
            </a:r>
            <a:r>
              <a:rPr lang="zh-CN" altLang="en-US" sz="1200" kern="1200" dirty="0">
                <a:solidFill>
                  <a:schemeClr val="tx1"/>
                </a:solidFill>
                <a:effectLst/>
                <a:latin typeface="+mn-lt"/>
                <a:ea typeface="+mn-ea"/>
                <a:cs typeface="+mn-cs"/>
              </a:rPr>
              <a:t>完全无关的动作，我们就给它小小的惩罚。这样不断修正狗狗的动作，最终能让它按照我们的指令来行动。实际生活中，强化学习的例子也很多，比如根据用户点击、选择而不断改进的广告系统</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360133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有类标的数据比较稀少而没有类标的数据是相当丰富的，但是对数据进行人工标注又非常昂贵，这时候，学习算法可以主动地提出一些标注请求，将一些经过筛选的数据提交给专家进行标注。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这三种学习类型分别可以类比为：填鸭式，老师教学以及主动问问题。</a:t>
            </a:r>
          </a:p>
          <a:p>
            <a:endParaRPr lang="en-US" altLang="zh-CN" dirty="0"/>
          </a:p>
          <a:p>
            <a:r>
              <a:rPr lang="zh-CN" altLang="en-US" sz="1200" b="0" i="0" kern="1200" dirty="0">
                <a:solidFill>
                  <a:schemeClr val="tx1"/>
                </a:solidFill>
                <a:effectLst/>
                <a:latin typeface="+mn-lt"/>
                <a:ea typeface="+mn-ea"/>
                <a:cs typeface="+mn-cs"/>
              </a:rPr>
              <a:t>有类标的数据比较稀少而没有类标的数据是相当丰富的，但是对数据进行人工标注又非常昂贵，这时候，学习算法可以主动地提出一些标注请求，将一些经过筛选的数据提交给专家进行标注。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algn="l"/>
            <a:r>
              <a:rPr lang="zh-CN" altLang="en-US" b="1" i="0" dirty="0">
                <a:solidFill>
                  <a:srgbClr val="374151"/>
                </a:solidFill>
                <a:effectLst/>
                <a:latin typeface="Söhne"/>
              </a:rPr>
              <a:t>主动学习（</a:t>
            </a:r>
            <a:r>
              <a:rPr lang="en-GB" altLang="zh-CN" b="1" i="0" dirty="0">
                <a:solidFill>
                  <a:srgbClr val="374151"/>
                </a:solidFill>
                <a:effectLst/>
                <a:latin typeface="Söhne"/>
              </a:rPr>
              <a:t>Active Learning</a:t>
            </a:r>
            <a:r>
              <a:rPr lang="zh-CN" altLang="en-GB" b="1" i="0" dirty="0">
                <a:solidFill>
                  <a:srgbClr val="374151"/>
                </a:solidFill>
                <a:effectLst/>
                <a:latin typeface="Söhne"/>
              </a:rPr>
              <a:t>）</a:t>
            </a:r>
            <a:r>
              <a:rPr lang="en-GB" altLang="zh-CN" b="0" i="0" dirty="0">
                <a:solidFill>
                  <a:srgbClr val="374151"/>
                </a:solidFill>
                <a:effectLst/>
                <a:latin typeface="Söhne"/>
              </a:rPr>
              <a:t>:</a:t>
            </a:r>
            <a:r>
              <a:rPr lang="en-US" altLang="zh-CN" b="0" i="0" dirty="0">
                <a:solidFill>
                  <a:srgbClr val="374151"/>
                </a:solidFill>
                <a:effectLst/>
                <a:latin typeface="Söhne"/>
              </a:rPr>
              <a:t>--</a:t>
            </a:r>
            <a:r>
              <a:rPr lang="zh-CN" altLang="en-US" b="0" i="0" dirty="0">
                <a:solidFill>
                  <a:srgbClr val="374151"/>
                </a:solidFill>
                <a:effectLst/>
                <a:latin typeface="Söhne"/>
              </a:rPr>
              <a:t>抽样理论</a:t>
            </a:r>
            <a:endParaRPr lang="en-GB" altLang="zh-CN" b="0" i="0" dirty="0">
              <a:solidFill>
                <a:srgbClr val="374151"/>
              </a:solidFill>
              <a:effectLst/>
              <a:latin typeface="Söhne"/>
            </a:endParaRPr>
          </a:p>
          <a:p>
            <a:pPr algn="l">
              <a:buFont typeface="Arial" panose="020B0604020202020204" pitchFamily="34" charset="0"/>
              <a:buChar char="•"/>
            </a:pPr>
            <a:r>
              <a:rPr lang="zh-CN" altLang="en-US" b="1" i="0" dirty="0">
                <a:solidFill>
                  <a:srgbClr val="374151"/>
                </a:solidFill>
                <a:effectLst/>
                <a:latin typeface="Söhne"/>
              </a:rPr>
              <a:t>定义</a:t>
            </a:r>
            <a:r>
              <a:rPr lang="zh-CN" altLang="en-US" b="0" i="0" dirty="0">
                <a:solidFill>
                  <a:srgbClr val="374151"/>
                </a:solidFill>
                <a:effectLst/>
                <a:latin typeface="Söhne"/>
              </a:rPr>
              <a:t>：主动学习是一种半监督的学习方法。在这种策略中，模型主动地选择那些对其性能提升最有帮助的样本来请求标签。例如，模型可能会选择那些最不确定的数据点，并请求真实标签。</a:t>
            </a:r>
          </a:p>
          <a:p>
            <a:pPr algn="l">
              <a:buFont typeface="Arial" panose="020B0604020202020204" pitchFamily="34" charset="0"/>
              <a:buChar char="•"/>
            </a:pPr>
            <a:r>
              <a:rPr lang="zh-CN" altLang="en-US" b="1" i="0" dirty="0">
                <a:solidFill>
                  <a:srgbClr val="374151"/>
                </a:solidFill>
                <a:effectLst/>
                <a:latin typeface="Söhne"/>
              </a:rPr>
              <a:t>优点</a:t>
            </a:r>
            <a:r>
              <a:rPr lang="zh-CN" altLang="en-US" b="0" i="0" dirty="0">
                <a:solidFill>
                  <a:srgbClr val="374151"/>
                </a:solidFill>
                <a:effectLst/>
                <a:latin typeface="Söhne"/>
              </a:rPr>
              <a:t>：可以显著减少所需的标注数据，从而节省成本和时间。</a:t>
            </a:r>
          </a:p>
          <a:p>
            <a:pPr algn="l">
              <a:buFont typeface="Arial" panose="020B0604020202020204" pitchFamily="34" charset="0"/>
              <a:buChar char="•"/>
            </a:pPr>
            <a:r>
              <a:rPr lang="zh-CN" altLang="en-US" b="1" i="0" dirty="0">
                <a:solidFill>
                  <a:srgbClr val="374151"/>
                </a:solidFill>
                <a:effectLst/>
                <a:latin typeface="Söhne"/>
              </a:rPr>
              <a:t>缺点</a:t>
            </a:r>
            <a:r>
              <a:rPr lang="zh-CN" altLang="en-US" b="0" i="0" dirty="0">
                <a:solidFill>
                  <a:srgbClr val="374151"/>
                </a:solidFill>
                <a:effectLst/>
                <a:latin typeface="Söhne"/>
              </a:rPr>
              <a:t>：需要与标注者进行交互，这可能不适用于所有场景。</a:t>
            </a:r>
          </a:p>
          <a:p>
            <a:pPr algn="l"/>
            <a:r>
              <a:rPr lang="zh-CN" altLang="en-US" dirty="0"/>
              <a:t>应用：</a:t>
            </a:r>
            <a:r>
              <a:rPr lang="zh-CN" altLang="en-US" b="1" i="0" dirty="0">
                <a:solidFill>
                  <a:srgbClr val="374151"/>
                </a:solidFill>
                <a:effectLst/>
                <a:latin typeface="Söhne"/>
              </a:rPr>
              <a:t>生物信息学</a:t>
            </a:r>
            <a:r>
              <a:rPr lang="zh-CN" altLang="en-US" b="0" i="0" dirty="0">
                <a:solidFill>
                  <a:srgbClr val="374151"/>
                </a:solidFill>
                <a:effectLst/>
                <a:latin typeface="Söhne"/>
              </a:rPr>
              <a:t>：在基因序列、蛋白质结构预测等领域，主动学习可以帮助研究人员快速识别和标注那些最有可能带来新发现的数据样本。</a:t>
            </a:r>
            <a:endParaRPr lang="en-US" altLang="zh-CN" b="0" i="0" dirty="0">
              <a:solidFill>
                <a:srgbClr val="374151"/>
              </a:solidFill>
              <a:effectLst/>
              <a:latin typeface="Söhne"/>
            </a:endParaRPr>
          </a:p>
          <a:p>
            <a:pPr algn="l"/>
            <a:r>
              <a:rPr lang="zh-CN" altLang="en-US" b="0" i="0" dirty="0">
                <a:solidFill>
                  <a:srgbClr val="374151"/>
                </a:solidFill>
                <a:effectLst/>
                <a:latin typeface="Söhne"/>
              </a:rPr>
              <a:t>材料科学：</a:t>
            </a:r>
            <a:r>
              <a:rPr lang="zh-CN" altLang="en-US" b="1" i="0" dirty="0">
                <a:solidFill>
                  <a:srgbClr val="374151"/>
                </a:solidFill>
                <a:effectLst/>
                <a:latin typeface="Söhne"/>
              </a:rPr>
              <a:t>高通量筛选</a:t>
            </a:r>
            <a:r>
              <a:rPr lang="zh-CN" altLang="en-US" b="0" i="0" dirty="0">
                <a:solidFill>
                  <a:srgbClr val="374151"/>
                </a:solidFill>
                <a:effectLst/>
                <a:latin typeface="Söhne"/>
              </a:rPr>
              <a:t>：在材料库中，有成千上万的可能的化合物和结构。主动学习可以在这些库中高效地进行筛选，优先考虑那些最有可能展现出所需性质的材料进行详细的研究。</a:t>
            </a:r>
          </a:p>
          <a:p>
            <a:pPr algn="l"/>
            <a:endParaRPr lang="zh-CN" altLang="en-US" b="0" i="0" dirty="0">
              <a:solidFill>
                <a:srgbClr val="374151"/>
              </a:solidFill>
              <a:effectLst/>
              <a:latin typeface="Söhne"/>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2006737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有类标的数据比较稀少而没有类标的数据是相当丰富的，但是对数据进行人工标注又非常昂贵，这时候，学习算法可以主动地提出一些标注请求，将一些经过筛选的数据提交给专家进行标注。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这三种学习类型分别可以类比为：填鸭式，老师教学以及主动问问题。</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20181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62495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纯粹的理论研究和模型研究发展到以解决现实生活中实际问题为目的的应用研究</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2102183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图灵测试：若一台计算机可以模仿特定条件下的人类反应，回答出特定领域的问题，而提问者又无法正确判断回答者是人类还是机器，则可以说它具有人工智能</a:t>
            </a:r>
            <a:endParaRPr lang="en-US" altLang="zh-CN" dirty="0"/>
          </a:p>
          <a:p>
            <a:endParaRPr lang="en-US" altLang="zh-CN" dirty="0"/>
          </a:p>
          <a:p>
            <a:r>
              <a:rPr lang="en-US" altLang="zh-CN" sz="1200" spc="-10" dirty="0">
                <a:effectLst>
                  <a:outerShdw blurRad="38100" dist="38100" dir="2700000" algn="tl">
                    <a:srgbClr val="000000">
                      <a:alpha val="43137"/>
                    </a:srgbClr>
                  </a:outerShdw>
                </a:effectLst>
                <a:latin typeface="+mn-ea"/>
              </a:rPr>
              <a:t>Arthur Samuel</a:t>
            </a:r>
            <a:r>
              <a:rPr lang="zh-CN" altLang="en-US" sz="1200" spc="-10" dirty="0">
                <a:effectLst>
                  <a:outerShdw blurRad="38100" dist="38100" dir="2700000" algn="tl">
                    <a:srgbClr val="000000">
                      <a:alpha val="43137"/>
                    </a:srgbClr>
                  </a:outerShdw>
                </a:effectLst>
                <a:latin typeface="+mn-ea"/>
              </a:rPr>
              <a:t>编写了一个</a:t>
            </a:r>
            <a:r>
              <a:rPr lang="zh-CN" altLang="en-US" sz="1200" spc="-10" dirty="0">
                <a:solidFill>
                  <a:srgbClr val="FF0000"/>
                </a:solidFill>
                <a:effectLst>
                  <a:outerShdw blurRad="38100" dist="38100" dir="2700000" algn="tl">
                    <a:srgbClr val="000000">
                      <a:alpha val="43137"/>
                    </a:srgbClr>
                  </a:outerShdw>
                </a:effectLst>
                <a:latin typeface="+mn-ea"/>
              </a:rPr>
              <a:t>西洋跳棋程序</a:t>
            </a:r>
            <a:r>
              <a:rPr lang="zh-CN" altLang="en-US" sz="1200" b="0" i="0" kern="1200" dirty="0">
                <a:solidFill>
                  <a:schemeClr val="tx1"/>
                </a:solidFill>
                <a:effectLst/>
                <a:latin typeface="+mn-lt"/>
                <a:ea typeface="+mn-ea"/>
                <a:cs typeface="+mn-cs"/>
              </a:rPr>
              <a:t>采用了机器学习中的强化学习技术，具有自学习能力，能不断提高弈棋水平；一个</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跳棋程序，实现了两个“从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基础研究：机器学习和强化学习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三起两落</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1642184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深蓝也有两个“</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基础研究：一是将通用处理器和象棋加速芯片相结合，极大地提高了计算和搜索速度；二是汇聚了诸多人类国际象棋大师的知识与智慧，形成了超级专家系统。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再次实现了两个“从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基础研究突破：将深度学习和强化学习完美结合，形成深度强化学习核心算法；将蒙特卡洛方法与深度强化学习有机结合，快速找到超级复杂问题的次优解。</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854092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图灵测试，机器能够思考么？</a:t>
            </a:r>
            <a:endParaRPr lang="en-US" altLang="zh-CN" dirty="0"/>
          </a:p>
          <a:p>
            <a:endParaRPr lang="en-US" altLang="zh-CN" dirty="0"/>
          </a:p>
          <a:p>
            <a:pPr algn="l"/>
            <a:r>
              <a:rPr lang="zh-CN" altLang="en-US" b="0" i="0" dirty="0">
                <a:solidFill>
                  <a:srgbClr val="24292F"/>
                </a:solidFill>
                <a:effectLst/>
                <a:latin typeface="-apple-system"/>
              </a:rPr>
              <a:t>达特茅斯会议是人工智能领域的重要历史事件之一，标志着</a:t>
            </a:r>
            <a:r>
              <a:rPr lang="en-GB" altLang="zh-CN" b="0" i="0" dirty="0">
                <a:solidFill>
                  <a:srgbClr val="24292F"/>
                </a:solidFill>
                <a:effectLst/>
                <a:latin typeface="-apple-system"/>
              </a:rPr>
              <a:t>AI</a:t>
            </a:r>
            <a:r>
              <a:rPr lang="zh-CN" altLang="en-US" b="0" i="0" dirty="0">
                <a:solidFill>
                  <a:srgbClr val="24292F"/>
                </a:solidFill>
                <a:effectLst/>
                <a:latin typeface="-apple-system"/>
              </a:rPr>
              <a:t>的诞生。该会议于</a:t>
            </a:r>
            <a:r>
              <a:rPr lang="en-US" altLang="zh-CN" b="0" i="0" dirty="0">
                <a:solidFill>
                  <a:srgbClr val="24292F"/>
                </a:solidFill>
                <a:effectLst/>
                <a:latin typeface="-apple-system"/>
              </a:rPr>
              <a:t>1956</a:t>
            </a:r>
            <a:r>
              <a:rPr lang="zh-CN" altLang="en-US" b="0" i="0" dirty="0">
                <a:solidFill>
                  <a:srgbClr val="24292F"/>
                </a:solidFill>
                <a:effectLst/>
                <a:latin typeface="-apple-system"/>
              </a:rPr>
              <a:t>年夏天在美国新罕布什尔州的达特茅斯学院举行，聚集了当时计算机科学和人工智能领域的一些杰出科学家和研究者。</a:t>
            </a:r>
          </a:p>
          <a:p>
            <a:pPr algn="l"/>
            <a:r>
              <a:rPr lang="zh-CN" altLang="en-US" b="0" i="0" dirty="0">
                <a:solidFill>
                  <a:srgbClr val="24292F"/>
                </a:solidFill>
                <a:effectLst/>
                <a:latin typeface="-apple-system"/>
              </a:rPr>
              <a:t>在达特茅斯会议上，参与者讨论了一些重要的概念和问题，包括机器学习、符号推理、自然语言处理等，这些概念成为了后来人工智能研究的基石。会议的影响深远，奠定了人工智能领域的基础，并启发了之后几十年的研究和发展。</a:t>
            </a:r>
          </a:p>
          <a:p>
            <a:pPr algn="l"/>
            <a:r>
              <a:rPr lang="zh-CN" altLang="en-US" b="0" i="0" dirty="0">
                <a:solidFill>
                  <a:srgbClr val="24292F"/>
                </a:solidFill>
                <a:effectLst/>
                <a:latin typeface="-apple-system"/>
              </a:rPr>
              <a:t>总的来说，达特茅斯会议被视为人工智能的起点，它的影响一直持续到今天，塑造了我们对</a:t>
            </a:r>
            <a:r>
              <a:rPr lang="en-GB" altLang="zh-CN" b="0" i="0" dirty="0">
                <a:solidFill>
                  <a:srgbClr val="24292F"/>
                </a:solidFill>
                <a:effectLst/>
                <a:latin typeface="-apple-system"/>
              </a:rPr>
              <a:t>AI</a:t>
            </a:r>
            <a:r>
              <a:rPr lang="zh-CN" altLang="en-US" b="0" i="0" dirty="0">
                <a:solidFill>
                  <a:srgbClr val="24292F"/>
                </a:solidFill>
                <a:effectLst/>
                <a:latin typeface="-apple-system"/>
              </a:rPr>
              <a:t>的理解和应用。</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2102183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35372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1828233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3278884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围棋和国际象棋（包括其他多数的棋类如中国象棋，跳棋）是完全信息下的确定性的二人博弈</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桥牌是一个非完全信息下的多人博弈</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人工智能（或者说计算机）现在唯一尚未攻破的顶级智力运动（按照国际智力运动会的项目）就只剩下了</a:t>
            </a:r>
            <a:r>
              <a:rPr lang="zh-CN" altLang="en-US" sz="1200" b="1" i="0" kern="1200" dirty="0">
                <a:solidFill>
                  <a:schemeClr val="tx1"/>
                </a:solidFill>
                <a:effectLst/>
                <a:latin typeface="+mn-lt"/>
                <a:ea typeface="+mn-ea"/>
                <a:cs typeface="+mn-cs"/>
              </a:rPr>
              <a:t>桥牌</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1184399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t>
            </a:r>
            <a:r>
              <a:rPr lang="en-US" dirty="0" err="1"/>
              <a:t>inproceedings</a:t>
            </a:r>
            <a:r>
              <a:rPr lang="en-US" dirty="0"/>
              <a:t>{hu2015collaborative,</a:t>
            </a:r>
          </a:p>
          <a:p>
            <a:r>
              <a:rPr lang="en-US" dirty="0"/>
              <a:t> title={Collaborative fashion recommendation: A functional tensor factorization approach}, </a:t>
            </a:r>
          </a:p>
          <a:p>
            <a:r>
              <a:rPr lang="en-US" dirty="0"/>
              <a:t>author={Hu, Yang and Yi, Xi and Davis, Larry S}, </a:t>
            </a:r>
          </a:p>
          <a:p>
            <a:r>
              <a:rPr lang="en-US" dirty="0" err="1"/>
              <a:t>booktitle</a:t>
            </a:r>
            <a:r>
              <a:rPr lang="en-US" dirty="0"/>
              <a:t>={Proceedings of the 23rd ACM international conference on Multimedia}, </a:t>
            </a:r>
          </a:p>
          <a:p>
            <a:r>
              <a:rPr lang="en-US" dirty="0"/>
              <a:t>pages={129--138}, </a:t>
            </a:r>
          </a:p>
          <a:p>
            <a:r>
              <a:rPr lang="en-US" dirty="0"/>
              <a:t>year={2015} }</a:t>
            </a:r>
            <a:endParaRPr lang="zh-CN" altLang="en-US" dirty="0"/>
          </a:p>
          <a:p>
            <a:r>
              <a:rPr lang="en-US" altLang="zh-CN" dirty="0"/>
              <a:t>s</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125016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223654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2424197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https://sci-</a:t>
            </a:r>
            <a:r>
              <a:rPr lang="en-US" altLang="zh-CN" dirty="0" err="1"/>
              <a:t>hub.se</a:t>
            </a:r>
            <a:r>
              <a:rPr lang="en-US" altLang="zh-CN" dirty="0"/>
              <a:t>/https://</a:t>
            </a:r>
            <a:r>
              <a:rPr lang="en-US" altLang="zh-CN" dirty="0" err="1"/>
              <a:t>www.sciencedirect.com</a:t>
            </a:r>
            <a:r>
              <a:rPr lang="en-US" altLang="zh-CN" dirty="0"/>
              <a:t>/science/article/abs/</a:t>
            </a:r>
            <a:r>
              <a:rPr lang="en-US" altLang="zh-CN" dirty="0" err="1"/>
              <a:t>pii</a:t>
            </a:r>
            <a:r>
              <a:rPr lang="en-US" altLang="zh-CN" dirty="0"/>
              <a:t>/S0957417414007325</a:t>
            </a:r>
          </a:p>
          <a:p>
            <a:endParaRPr lang="en-US" altLang="zh-CN" dirty="0"/>
          </a:p>
          <a:p>
            <a:r>
              <a:rPr lang="en-US" altLang="zh-CN" dirty="0"/>
              <a:t>http://</a:t>
            </a:r>
            <a:r>
              <a:rPr lang="en-US" altLang="zh-CN" dirty="0" err="1"/>
              <a:t>citeseerx.ist.psu.edu</a:t>
            </a:r>
            <a:r>
              <a:rPr lang="en-US" altLang="zh-CN" dirty="0"/>
              <a:t>/</a:t>
            </a:r>
            <a:r>
              <a:rPr lang="en-US" altLang="zh-CN" dirty="0" err="1"/>
              <a:t>viewdoc</a:t>
            </a:r>
            <a:r>
              <a:rPr lang="en-US" altLang="zh-CN" dirty="0"/>
              <a:t>/</a:t>
            </a:r>
            <a:r>
              <a:rPr lang="en-US" altLang="zh-CN" dirty="0" err="1"/>
              <a:t>download?doi</a:t>
            </a:r>
            <a:r>
              <a:rPr lang="en-US" altLang="zh-CN" dirty="0"/>
              <a:t>=10.1.1.714.7621&amp;rep=rep1&amp;type=pdf</a:t>
            </a:r>
            <a:r>
              <a:rPr lang="zh-CN" altLang="en-US" dirty="0"/>
              <a:t> 预测房屋能耗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3555566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1009870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湖北省恩施巴东县的田艳青</a:t>
            </a:r>
            <a:r>
              <a:rPr lang="zh-CN" altLang="en-CN" sz="1200" b="0" i="0" kern="1200" dirty="0">
                <a:solidFill>
                  <a:schemeClr val="tx1"/>
                </a:solidFill>
                <a:effectLst/>
                <a:latin typeface="+mn-lt"/>
                <a:ea typeface="+mn-ea"/>
                <a:cs typeface="+mn-cs"/>
              </a:rPr>
              <a:t>患</a:t>
            </a:r>
            <a:r>
              <a:rPr lang="zh-CN" altLang="en-US" sz="1200" b="0" i="0" kern="1200" dirty="0">
                <a:solidFill>
                  <a:schemeClr val="tx1"/>
                </a:solidFill>
                <a:effectLst/>
                <a:latin typeface="+mn-lt"/>
                <a:ea typeface="+mn-ea"/>
                <a:cs typeface="+mn-cs"/>
              </a:rPr>
              <a:t>有成骨不全症，也就是“瓷娃娃病”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这是一种先天遗传性疾病，导致骨质变脆，缺乏柔韧性，很容易骨折，田艳青平时睡觉，家人要把她的腿绑起来，因为睡觉时不小心伸个腿，可能就骨折了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因频繁骨折，她不能下地行走，更没法去学校上课，只能长期在家养病。但她的学业没有落下。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一是支教老师</a:t>
            </a:r>
            <a:r>
              <a:rPr lang="zh-CN" altLang="en-CN" sz="1200" b="0" i="0" kern="1200" dirty="0">
                <a:solidFill>
                  <a:schemeClr val="tx1"/>
                </a:solidFill>
                <a:effectLst/>
                <a:latin typeface="+mn-lt"/>
                <a:ea typeface="+mn-ea"/>
                <a:cs typeface="+mn-cs"/>
              </a:rPr>
              <a:t>袁辉</a:t>
            </a:r>
            <a:r>
              <a:rPr lang="zh-CN" altLang="en-US" sz="1200" b="0" i="0" kern="1200" dirty="0">
                <a:solidFill>
                  <a:schemeClr val="tx1"/>
                </a:solidFill>
                <a:effectLst/>
                <a:latin typeface="+mn-lt"/>
                <a:ea typeface="+mn-ea"/>
                <a:cs typeface="+mn-cs"/>
              </a:rPr>
              <a:t>亲自到她家给她给她上课，后来袁老师调到其他小学，这时，松鼠</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启动了一个公益援助项目，他们想用先进的人工智能技术去改善乡村教育，于是就带着几十台电脑来到了青青所在的白沙坪小学。其中一台电脑，送给了青青。还专门给青青配了一张无线网卡，让她能用电脑连网。青青在</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老师那里，获得了比真人老师更细致的指导。青青说，自从她跟</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老师学习之后，数学和英语方面提升最多，之前数学经常考不及格，现在已经能考到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多分，英语也提高到接近满分的水平。之前很多知识似懂非懂，需要死记硬背，现在好多知识点她自己就能理解了。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和传统的支教模式相比，人工智能是一条值得探索的新路径。可以想见，它的入场会彻底改变乡村教育的面貌。这么看，人工智能教育在乡村做了一件了不起的事情。原本，贫穷落后的现实夺走了很多乡村孩子想象未来人生的权利，而</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老师，把这份权利还给了孩子们。</a:t>
            </a:r>
            <a:endParaRPr lang="en-US" altLang="zh-CN" dirty="0"/>
          </a:p>
          <a:p>
            <a:endParaRPr lang="en-US" altLang="zh-CN" dirty="0"/>
          </a:p>
          <a:p>
            <a:endParaRPr lang="en-US" altLang="zh-CN" dirty="0"/>
          </a:p>
          <a:p>
            <a:r>
              <a:rPr lang="zh-CN" altLang="en-US" dirty="0"/>
              <a:t>例子：</a:t>
            </a:r>
            <a:r>
              <a:rPr lang="zh-CN" altLang="en-US" sz="1200" b="0" i="0" kern="1200" dirty="0">
                <a:solidFill>
                  <a:schemeClr val="tx1"/>
                </a:solidFill>
                <a:effectLst/>
                <a:latin typeface="+mn-lt"/>
                <a:ea typeface="+mn-ea"/>
                <a:cs typeface="+mn-cs"/>
              </a:rPr>
              <a:t>六年级的孩子做错一道题，系统分析发现，原因居然是他三年级有一个知识点没掌握，于是系统就跳到了三年级的内容，帮他重新“打地基”。</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3627244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2040799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法律领域使用机器学习匹配案例相关法律条例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医药领域</a:t>
            </a:r>
            <a:r>
              <a:rPr lang="zh-CN" altLang="en-CN" sz="1200" b="0" i="0" kern="1200" dirty="0">
                <a:solidFill>
                  <a:schemeClr val="tx1"/>
                </a:solidFill>
                <a:effectLst/>
                <a:latin typeface="+mn-lt"/>
                <a:ea typeface="+mn-ea"/>
                <a:cs typeface="+mn-cs"/>
              </a:rPr>
              <a:t>旧药新用</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1012426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288900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31460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2915100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351437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使学生在通过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模式识别</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课程掌握机器学习的基础理论、技术和实现方法基础上，进一步深入了解有关理论以及该领域的最新研究成果</a:t>
            </a:r>
            <a:r>
              <a:rPr lang="en-CN" dirty="0">
                <a:effectLst/>
              </a:rPr>
              <a:t> </a:t>
            </a:r>
          </a:p>
          <a:p>
            <a:endParaRPr lang="en-CN" altLang="zh-CN" dirty="0">
              <a:effectLst/>
            </a:endParaRPr>
          </a:p>
          <a:p>
            <a:r>
              <a:rPr lang="zh-CN" altLang="en-US" sz="1200" kern="1200" dirty="0">
                <a:solidFill>
                  <a:schemeClr val="tx1"/>
                </a:solidFill>
                <a:effectLst/>
                <a:latin typeface="+mn-lt"/>
                <a:ea typeface="+mn-ea"/>
                <a:cs typeface="+mn-cs"/>
              </a:rPr>
              <a:t>课程将基础理论与应用实例相结合，力求让学生能理解各种算法的理论基础和核心思想，又能了解其实际应用前景</a:t>
            </a:r>
            <a:r>
              <a:rPr lang="en-CN" dirty="0">
                <a:effectLst/>
              </a:rPr>
              <a:t> </a:t>
            </a:r>
          </a:p>
          <a:p>
            <a:endParaRPr lang="en-CN" altLang="zh-CN" dirty="0">
              <a:effectLst/>
            </a:endParaRPr>
          </a:p>
          <a:p>
            <a:pPr lvl="0"/>
            <a:r>
              <a:rPr lang="zh-CN" altLang="en-CN" dirty="0">
                <a:effectLst/>
              </a:rPr>
              <a:t>参考书</a:t>
            </a:r>
            <a:r>
              <a:rPr lang="zh-CN" altLang="en-US" dirty="0">
                <a:effectLst/>
              </a:rPr>
              <a:t>：</a:t>
            </a:r>
            <a:endParaRPr lang="en-US" altLang="zh-CN" dirty="0">
              <a:effectLst/>
            </a:endParaRPr>
          </a:p>
          <a:p>
            <a:pPr lvl="0"/>
            <a:r>
              <a:rPr lang="zh-CN" altLang="en-US" sz="1200" kern="1200" dirty="0">
                <a:solidFill>
                  <a:schemeClr val="tx1"/>
                </a:solidFill>
                <a:effectLst/>
                <a:latin typeface="+mn-lt"/>
                <a:ea typeface="+mn-ea"/>
                <a:cs typeface="+mn-cs"/>
              </a:rPr>
              <a:t>左飞</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机器学习中的数学修炼</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清华大学出版社，</a:t>
            </a:r>
            <a:r>
              <a:rPr lang="en-US" sz="1200" kern="1200" dirty="0">
                <a:solidFill>
                  <a:schemeClr val="tx1"/>
                </a:solidFill>
                <a:effectLst/>
                <a:latin typeface="+mn-lt"/>
                <a:ea typeface="+mn-ea"/>
                <a:cs typeface="+mn-cs"/>
              </a:rPr>
              <a:t>2020.</a:t>
            </a:r>
            <a:endParaRPr lang="en-C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Kevin </a:t>
            </a:r>
            <a:r>
              <a:rPr lang="en-US" sz="1200" kern="1200" dirty="0" err="1">
                <a:solidFill>
                  <a:schemeClr val="tx1"/>
                </a:solidFill>
                <a:effectLst/>
                <a:latin typeface="+mn-lt"/>
                <a:ea typeface="+mn-ea"/>
                <a:cs typeface="+mn-cs"/>
              </a:rPr>
              <a:t>P.Murphy</a:t>
            </a:r>
            <a:r>
              <a:rPr lang="en-US" sz="1200" kern="1200" dirty="0">
                <a:solidFill>
                  <a:schemeClr val="tx1"/>
                </a:solidFill>
                <a:effectLst/>
                <a:latin typeface="+mn-lt"/>
                <a:ea typeface="+mn-ea"/>
                <a:cs typeface="+mn-cs"/>
              </a:rPr>
              <a:t>. Machine Learning: A Probabilistic </a:t>
            </a:r>
            <a:r>
              <a:rPr lang="en-US" sz="1200" kern="1200" dirty="0" err="1">
                <a:solidFill>
                  <a:schemeClr val="tx1"/>
                </a:solidFill>
                <a:effectLst/>
                <a:latin typeface="+mn-lt"/>
                <a:ea typeface="+mn-ea"/>
                <a:cs typeface="+mn-cs"/>
              </a:rPr>
              <a:t>Perspective.The</a:t>
            </a:r>
            <a:r>
              <a:rPr lang="en-US" sz="1200" kern="1200" dirty="0">
                <a:solidFill>
                  <a:schemeClr val="tx1"/>
                </a:solidFill>
                <a:effectLst/>
                <a:latin typeface="+mn-lt"/>
                <a:ea typeface="+mn-ea"/>
                <a:cs typeface="+mn-cs"/>
              </a:rPr>
              <a:t> MIT Press,2012.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Hastie T, </a:t>
            </a:r>
            <a:r>
              <a:rPr lang="en-US" altLang="zh-CN" sz="1200" dirty="0" err="1">
                <a:latin typeface="+mn-ea"/>
              </a:rPr>
              <a:t>Tibshirani</a:t>
            </a:r>
            <a:r>
              <a:rPr lang="en-US" altLang="zh-CN" sz="1200" dirty="0">
                <a:latin typeface="+mn-ea"/>
              </a:rPr>
              <a:t> R, Friedman J H, et al. </a:t>
            </a:r>
            <a:r>
              <a:rPr lang="en-US" altLang="zh-CN" sz="1200" b="1" dirty="0">
                <a:solidFill>
                  <a:schemeClr val="accent1"/>
                </a:solidFill>
                <a:latin typeface="+mn-ea"/>
              </a:rPr>
              <a:t>The elements of statistical learning</a:t>
            </a:r>
            <a:r>
              <a:rPr lang="en-US" altLang="zh-CN" sz="1200" dirty="0">
                <a:latin typeface="+mn-ea"/>
              </a:rPr>
              <a:t>: data mining, inference, and prediction[M]. New York: springer, 2009.</a:t>
            </a:r>
          </a:p>
          <a:p>
            <a:pPr lvl="0"/>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392442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1452212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327456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209987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scholar.google.com/citations?user=2zZNzAwAAAAJ&amp;hl=en"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51.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0.png"/><Relationship Id="rId7" Type="http://schemas.openxmlformats.org/officeDocument/2006/relationships/image" Target="../media/image27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50.png"/><Relationship Id="rId4" Type="http://schemas.openxmlformats.org/officeDocument/2006/relationships/image" Target="../media/image271.png"/><Relationship Id="rId9" Type="http://schemas.openxmlformats.org/officeDocument/2006/relationships/image" Target="../media/image29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0.png"/><Relationship Id="rId7" Type="http://schemas.openxmlformats.org/officeDocument/2006/relationships/image" Target="../media/image261.png"/><Relationship Id="rId12"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490.png"/><Relationship Id="rId11" Type="http://schemas.openxmlformats.org/officeDocument/2006/relationships/image" Target="../media/image27.png"/><Relationship Id="rId5" Type="http://schemas.openxmlformats.org/officeDocument/2006/relationships/image" Target="../media/image480.png"/><Relationship Id="rId10" Type="http://schemas.openxmlformats.org/officeDocument/2006/relationships/image" Target="../media/image530.png"/><Relationship Id="rId4" Type="http://schemas.openxmlformats.org/officeDocument/2006/relationships/image" Target="../media/image470.png"/><Relationship Id="rId9" Type="http://schemas.openxmlformats.org/officeDocument/2006/relationships/image" Target="../media/image5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67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audio" Target="../media/audio2.wav"/></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204378" y="5048411"/>
            <a:ext cx="5945338" cy="1650548"/>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a:t>
            </a:r>
            <a:r>
              <a:rPr lang="zh-CN" altLang="en-CN" sz="2400" b="1" dirty="0">
                <a:latin typeface="Microsoft YaHei" panose="020B0503020204020204" pitchFamily="34" charset="-122"/>
                <a:ea typeface="Microsoft YaHei" panose="020B0503020204020204" pitchFamily="34" charset="-122"/>
              </a:rPr>
              <a:t>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87543563</a:t>
            </a:r>
          </a:p>
          <a:p>
            <a:r>
              <a:rPr lang="zh-CN" altLang="en-US" sz="2400" b="1" dirty="0">
                <a:latin typeface="Microsoft YaHei" panose="020B0503020204020204" pitchFamily="34" charset="-122"/>
                <a:ea typeface="Microsoft YaHei" panose="020B0503020204020204" pitchFamily="34" charset="-122"/>
              </a:rPr>
              <a:t>办  公  室：南一楼西</a:t>
            </a:r>
            <a:r>
              <a:rPr lang="en-US" altLang="zh-CN" sz="2400" b="1" dirty="0">
                <a:latin typeface="Microsoft YaHei" panose="020B0503020204020204" pitchFamily="34" charset="-122"/>
                <a:ea typeface="Microsoft YaHei" panose="020B0503020204020204" pitchFamily="34" charset="-122"/>
              </a:rPr>
              <a:t>303</a:t>
            </a:r>
          </a:p>
          <a:p>
            <a:pPr>
              <a:lnSpc>
                <a:spcPct val="125000"/>
              </a:lnSpc>
            </a:pPr>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nodeType="withGroup">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19"/>
                                        </p:tgtEl>
                                        <p:attrNameLst>
                                          <p:attrName>style.visibility</p:attrName>
                                        </p:attrNameLst>
                                      </p:cBhvr>
                                      <p:to>
                                        <p:strVal val="visible"/>
                                      </p:to>
                                    </p:set>
                                    <p:anim by="(-#ppt_w*2)" calcmode="lin" valueType="num">
                                      <p:cBhvr rctx="PPT">
                                        <p:cTn id="31" dur="250" autoRev="1" fill="hold">
                                          <p:stCondLst>
                                            <p:cond delay="0"/>
                                          </p:stCondLst>
                                        </p:cTn>
                                        <p:tgtEl>
                                          <p:spTgt spid="19"/>
                                        </p:tgtEl>
                                        <p:attrNameLst>
                                          <p:attrName>ppt_w</p:attrName>
                                        </p:attrNameLst>
                                      </p:cBhvr>
                                    </p:anim>
                                    <p:anim by="(#ppt_w*0.50)" calcmode="lin" valueType="num">
                                      <p:cBhvr>
                                        <p:cTn id="32" dur="250" decel="50000" autoRev="1" fill="hold">
                                          <p:stCondLst>
                                            <p:cond delay="0"/>
                                          </p:stCondLst>
                                        </p:cTn>
                                        <p:tgtEl>
                                          <p:spTgt spid="19"/>
                                        </p:tgtEl>
                                        <p:attrNameLst>
                                          <p:attrName>ppt_x</p:attrName>
                                        </p:attrNameLst>
                                      </p:cBhvr>
                                    </p:anim>
                                    <p:anim from="(-#ppt_h/2)" to="(#ppt_y)" calcmode="lin" valueType="num">
                                      <p:cBhvr>
                                        <p:cTn id="33" dur="500" fill="hold">
                                          <p:stCondLst>
                                            <p:cond delay="0"/>
                                          </p:stCondLst>
                                        </p:cTn>
                                        <p:tgtEl>
                                          <p:spTgt spid="19"/>
                                        </p:tgtEl>
                                        <p:attrNameLst>
                                          <p:attrName>ppt_y</p:attrName>
                                        </p:attrNameLst>
                                      </p:cBhvr>
                                    </p:anim>
                                    <p:animRot by="21600000">
                                      <p:cBhvr>
                                        <p:cTn id="34" dur="5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19"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FF0000"/>
                </a:solidFill>
                <a:latin typeface="+mn-ea"/>
              </a:rPr>
              <a:t>学习</a:t>
            </a:r>
            <a:r>
              <a:rPr lang="zh-CN" altLang="en-US" sz="3200" spc="-10" dirty="0">
                <a:latin typeface="+mn-ea"/>
              </a:rPr>
              <a:t>？</a:t>
            </a:r>
            <a:endParaRPr lang="en-US" altLang="zh-CN" sz="3200" spc="-10" dirty="0">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336127" cy="426497"/>
          </a:xfrm>
        </p:spPr>
        <p:txBody>
          <a:bodyPr/>
          <a:lstStyle/>
          <a:p>
            <a:pPr marL="0" indent="0">
              <a:buNone/>
            </a:pPr>
            <a:r>
              <a:rPr lang="en-US" altLang="zh-CN" sz="4000" dirty="0"/>
              <a:t>1.1</a:t>
            </a:r>
            <a:r>
              <a:rPr lang="zh-CN" altLang="en-US" sz="4000" dirty="0"/>
              <a:t>、机器学习的概念</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通过阅读、听讲、思考、研究、实践等途径获得知识或技能的过程。</a:t>
            </a:r>
            <a:endParaRPr lang="en-US" altLang="zh-CN" sz="2800" spc="-10" dirty="0">
              <a:solidFill>
                <a:schemeClr val="tx1">
                  <a:lumMod val="85000"/>
                  <a:lumOff val="15000"/>
                </a:schemeClr>
              </a:solidFill>
              <a:latin typeface="+mn-ea"/>
            </a:endParaRPr>
          </a:p>
        </p:txBody>
      </p:sp>
      <p:sp>
        <p:nvSpPr>
          <p:cNvPr id="6" name="Rounded Rectangle 5">
            <a:extLst>
              <a:ext uri="{FF2B5EF4-FFF2-40B4-BE49-F238E27FC236}">
                <a16:creationId xmlns:a16="http://schemas.microsoft.com/office/drawing/2014/main" id="{FDAD7E84-9B7E-624D-88B2-AF6ED50F8D5F}"/>
              </a:ext>
            </a:extLst>
          </p:cNvPr>
          <p:cNvSpPr/>
          <p:nvPr/>
        </p:nvSpPr>
        <p:spPr>
          <a:xfrm>
            <a:off x="5111644" y="2452020"/>
            <a:ext cx="141932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学习</a:t>
            </a:r>
          </a:p>
        </p:txBody>
      </p:sp>
      <p:cxnSp>
        <p:nvCxnSpPr>
          <p:cNvPr id="8" name="Straight Arrow Connector 7">
            <a:extLst>
              <a:ext uri="{FF2B5EF4-FFF2-40B4-BE49-F238E27FC236}">
                <a16:creationId xmlns:a16="http://schemas.microsoft.com/office/drawing/2014/main" id="{3C1398F7-4DC8-C149-925C-D86BDEE7C6FF}"/>
              </a:ext>
            </a:extLst>
          </p:cNvPr>
          <p:cNvCxnSpPr>
            <a:cxnSpLocks/>
            <a:endCxn id="6" idx="1"/>
          </p:cNvCxnSpPr>
          <p:nvPr/>
        </p:nvCxnSpPr>
        <p:spPr>
          <a:xfrm>
            <a:off x="3627618" y="28230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AC7A45-30F6-FC4F-B873-D768313B13D8}"/>
              </a:ext>
            </a:extLst>
          </p:cNvPr>
          <p:cNvCxnSpPr>
            <a:cxnSpLocks/>
          </p:cNvCxnSpPr>
          <p:nvPr/>
        </p:nvCxnSpPr>
        <p:spPr>
          <a:xfrm>
            <a:off x="6523218" y="28255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D4D812-C8B7-B741-8631-825E1C626467}"/>
              </a:ext>
            </a:extLst>
          </p:cNvPr>
          <p:cNvSpPr txBox="1"/>
          <p:nvPr/>
        </p:nvSpPr>
        <p:spPr>
          <a:xfrm>
            <a:off x="2548326" y="2546020"/>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观察</a:t>
            </a:r>
          </a:p>
        </p:txBody>
      </p:sp>
      <p:sp>
        <p:nvSpPr>
          <p:cNvPr id="14" name="TextBox 13">
            <a:extLst>
              <a:ext uri="{FF2B5EF4-FFF2-40B4-BE49-F238E27FC236}">
                <a16:creationId xmlns:a16="http://schemas.microsoft.com/office/drawing/2014/main" id="{C72C7633-A277-794A-AAE2-9FA2445D4B2E}"/>
              </a:ext>
            </a:extLst>
          </p:cNvPr>
          <p:cNvSpPr txBox="1"/>
          <p:nvPr/>
        </p:nvSpPr>
        <p:spPr>
          <a:xfrm>
            <a:off x="8189624" y="2546019"/>
            <a:ext cx="1799328" cy="523220"/>
          </a:xfrm>
          <a:prstGeom prst="rect">
            <a:avLst/>
          </a:prstGeom>
          <a:noFill/>
        </p:spPr>
        <p:txBody>
          <a:bodyPr wrap="square" rtlCol="0">
            <a:spAutoFit/>
          </a:bodyPr>
          <a:lstStyle/>
          <a:p>
            <a:pPr algn="l"/>
            <a:r>
              <a:rPr lang="en-CN" sz="2800" b="1" dirty="0">
                <a:solidFill>
                  <a:srgbClr val="7030A0"/>
                </a:solidFill>
                <a:latin typeface="+mn-ea"/>
              </a:rPr>
              <a:t>知识</a:t>
            </a:r>
            <a:r>
              <a:rPr lang="en-US" altLang="zh-CN" sz="2800" b="1" dirty="0">
                <a:solidFill>
                  <a:srgbClr val="7030A0"/>
                </a:solidFill>
                <a:latin typeface="+mn-ea"/>
              </a:rPr>
              <a:t>/</a:t>
            </a:r>
            <a:r>
              <a:rPr lang="en-CN" sz="2800" b="1" dirty="0">
                <a:solidFill>
                  <a:srgbClr val="7030A0"/>
                </a:solidFill>
                <a:latin typeface="+mn-ea"/>
              </a:rPr>
              <a:t>技能</a:t>
            </a:r>
          </a:p>
        </p:txBody>
      </p:sp>
      <p:sp>
        <p:nvSpPr>
          <p:cNvPr id="16" name="文本框 119">
            <a:extLst>
              <a:ext uri="{FF2B5EF4-FFF2-40B4-BE49-F238E27FC236}">
                <a16:creationId xmlns:a16="http://schemas.microsoft.com/office/drawing/2014/main" id="{D2156F96-0D57-C148-908C-7B9E5C6D784D}"/>
              </a:ext>
            </a:extLst>
          </p:cNvPr>
          <p:cNvSpPr txBox="1"/>
          <p:nvPr/>
        </p:nvSpPr>
        <p:spPr>
          <a:xfrm>
            <a:off x="575327" y="3171380"/>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FF0000"/>
                </a:solidFill>
                <a:latin typeface="+mn-ea"/>
              </a:rPr>
              <a:t>机器学习</a:t>
            </a:r>
            <a:r>
              <a:rPr lang="zh-CN" altLang="en-US" sz="3200" spc="-10" dirty="0">
                <a:latin typeface="+mn-ea"/>
              </a:rPr>
              <a:t>（</a:t>
            </a:r>
            <a:r>
              <a:rPr lang="en-US" altLang="zh-CN" sz="3200" spc="-10" dirty="0">
                <a:latin typeface="+mn-ea"/>
              </a:rPr>
              <a:t>Machine</a:t>
            </a:r>
            <a:r>
              <a:rPr lang="zh-CN" altLang="en-US" sz="3200" spc="-10" dirty="0">
                <a:latin typeface="+mn-ea"/>
              </a:rPr>
              <a:t> </a:t>
            </a:r>
            <a:r>
              <a:rPr lang="en-US" altLang="zh-CN" sz="3200" spc="-10" dirty="0">
                <a:latin typeface="+mn-ea"/>
              </a:rPr>
              <a:t>Learning</a:t>
            </a:r>
            <a:r>
              <a:rPr lang="zh-CN" altLang="en-US" sz="3200" spc="-10" dirty="0">
                <a:latin typeface="+mn-ea"/>
              </a:rPr>
              <a:t>，简称</a:t>
            </a:r>
            <a:r>
              <a:rPr lang="en-US" altLang="zh-CN" sz="3200" spc="-10" dirty="0">
                <a:solidFill>
                  <a:srgbClr val="FF0000"/>
                </a:solidFill>
                <a:latin typeface="+mn-ea"/>
              </a:rPr>
              <a:t>ML</a:t>
            </a:r>
            <a:r>
              <a:rPr lang="zh-CN" altLang="en-US" sz="3200" spc="-10" dirty="0">
                <a:latin typeface="+mn-ea"/>
              </a:rPr>
              <a:t>）？</a:t>
            </a:r>
            <a:endParaRPr lang="en-US" altLang="zh-CN" sz="3200" spc="-10" dirty="0">
              <a:latin typeface="+mn-ea"/>
            </a:endParaRPr>
          </a:p>
        </p:txBody>
      </p:sp>
      <p:sp>
        <p:nvSpPr>
          <p:cNvPr id="17" name="文本框 119">
            <a:extLst>
              <a:ext uri="{FF2B5EF4-FFF2-40B4-BE49-F238E27FC236}">
                <a16:creationId xmlns:a16="http://schemas.microsoft.com/office/drawing/2014/main" id="{2D5AEFEF-4681-FC49-A2E1-A2F4172C6076}"/>
              </a:ext>
            </a:extLst>
          </p:cNvPr>
          <p:cNvSpPr txBox="1"/>
          <p:nvPr/>
        </p:nvSpPr>
        <p:spPr>
          <a:xfrm>
            <a:off x="978465" y="3884635"/>
            <a:ext cx="11228525"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从大量数据中获得知识或技能的过程。</a:t>
            </a:r>
            <a:endParaRPr lang="en-US" altLang="zh-CN" sz="2800" spc="-10" dirty="0">
              <a:solidFill>
                <a:schemeClr val="tx1">
                  <a:lumMod val="85000"/>
                  <a:lumOff val="15000"/>
                </a:schemeClr>
              </a:solidFill>
              <a:latin typeface="+mn-ea"/>
            </a:endParaRPr>
          </a:p>
        </p:txBody>
      </p:sp>
      <p:sp>
        <p:nvSpPr>
          <p:cNvPr id="19" name="Rounded Rectangle 18">
            <a:extLst>
              <a:ext uri="{FF2B5EF4-FFF2-40B4-BE49-F238E27FC236}">
                <a16:creationId xmlns:a16="http://schemas.microsoft.com/office/drawing/2014/main" id="{9A624E41-CDDF-5840-B92A-75F71D948DC5}"/>
              </a:ext>
            </a:extLst>
          </p:cNvPr>
          <p:cNvSpPr/>
          <p:nvPr/>
        </p:nvSpPr>
        <p:spPr>
          <a:xfrm>
            <a:off x="5114144" y="4733020"/>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20" name="Straight Arrow Connector 19">
            <a:extLst>
              <a:ext uri="{FF2B5EF4-FFF2-40B4-BE49-F238E27FC236}">
                <a16:creationId xmlns:a16="http://schemas.microsoft.com/office/drawing/2014/main" id="{C7985D11-8672-3848-B0E2-DDF96CA45D0E}"/>
              </a:ext>
            </a:extLst>
          </p:cNvPr>
          <p:cNvCxnSpPr>
            <a:cxnSpLocks/>
            <a:endCxn id="19" idx="1"/>
          </p:cNvCxnSpPr>
          <p:nvPr/>
        </p:nvCxnSpPr>
        <p:spPr>
          <a:xfrm>
            <a:off x="3630118" y="51040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B633FD-97D4-D94B-B0D7-089CEEBB059F}"/>
              </a:ext>
            </a:extLst>
          </p:cNvPr>
          <p:cNvCxnSpPr>
            <a:cxnSpLocks/>
          </p:cNvCxnSpPr>
          <p:nvPr/>
        </p:nvCxnSpPr>
        <p:spPr>
          <a:xfrm>
            <a:off x="6925456" y="51040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D5931E-4074-2840-9E92-D88387D255B2}"/>
              </a:ext>
            </a:extLst>
          </p:cNvPr>
          <p:cNvSpPr txBox="1"/>
          <p:nvPr/>
        </p:nvSpPr>
        <p:spPr>
          <a:xfrm>
            <a:off x="2550826" y="4827020"/>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数据</a:t>
            </a:r>
          </a:p>
        </p:txBody>
      </p:sp>
      <p:sp>
        <p:nvSpPr>
          <p:cNvPr id="23" name="TextBox 22">
            <a:extLst>
              <a:ext uri="{FF2B5EF4-FFF2-40B4-BE49-F238E27FC236}">
                <a16:creationId xmlns:a16="http://schemas.microsoft.com/office/drawing/2014/main" id="{DBD3C32F-356E-F541-9927-6F04B8030800}"/>
              </a:ext>
            </a:extLst>
          </p:cNvPr>
          <p:cNvSpPr txBox="1"/>
          <p:nvPr/>
        </p:nvSpPr>
        <p:spPr>
          <a:xfrm>
            <a:off x="8409481" y="4842464"/>
            <a:ext cx="2030883" cy="523220"/>
          </a:xfrm>
          <a:prstGeom prst="rect">
            <a:avLst/>
          </a:prstGeom>
          <a:noFill/>
        </p:spPr>
        <p:txBody>
          <a:bodyPr wrap="square" rtlCol="0">
            <a:spAutoFit/>
          </a:bodyPr>
          <a:lstStyle/>
          <a:p>
            <a:pPr algn="l"/>
            <a:r>
              <a:rPr lang="en-CN" sz="2800" b="1" dirty="0">
                <a:solidFill>
                  <a:srgbClr val="7030A0"/>
                </a:solidFill>
                <a:latin typeface="+mn-ea"/>
              </a:rPr>
              <a:t>知识</a:t>
            </a:r>
            <a:r>
              <a:rPr lang="en-US" altLang="zh-CN" sz="2800" b="1" dirty="0">
                <a:solidFill>
                  <a:srgbClr val="7030A0"/>
                </a:solidFill>
                <a:latin typeface="+mn-ea"/>
              </a:rPr>
              <a:t>/</a:t>
            </a:r>
            <a:r>
              <a:rPr lang="en-CN" sz="2800" b="1" dirty="0">
                <a:solidFill>
                  <a:srgbClr val="7030A0"/>
                </a:solidFill>
                <a:latin typeface="+mn-ea"/>
              </a:rPr>
              <a:t>技能</a:t>
            </a:r>
          </a:p>
        </p:txBody>
      </p:sp>
      <p:sp>
        <p:nvSpPr>
          <p:cNvPr id="25" name="文本框 119">
            <a:extLst>
              <a:ext uri="{FF2B5EF4-FFF2-40B4-BE49-F238E27FC236}">
                <a16:creationId xmlns:a16="http://schemas.microsoft.com/office/drawing/2014/main" id="{76516474-C211-1D49-AD85-198E2B1C5984}"/>
              </a:ext>
            </a:extLst>
          </p:cNvPr>
          <p:cNvSpPr txBox="1"/>
          <p:nvPr/>
        </p:nvSpPr>
        <p:spPr>
          <a:xfrm>
            <a:off x="7526618" y="5542706"/>
            <a:ext cx="3796608"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7030A0"/>
                </a:solidFill>
                <a:latin typeface="+mn-ea"/>
              </a:rPr>
              <a:t>知识</a:t>
            </a:r>
            <a:r>
              <a:rPr lang="en-US" altLang="zh-CN" sz="3200" spc="-10" dirty="0">
                <a:solidFill>
                  <a:srgbClr val="7030A0"/>
                </a:solidFill>
                <a:latin typeface="+mn-ea"/>
              </a:rPr>
              <a:t>/</a:t>
            </a:r>
            <a:r>
              <a:rPr lang="zh-CN" altLang="en-US" sz="3200" spc="-10" dirty="0">
                <a:solidFill>
                  <a:srgbClr val="7030A0"/>
                </a:solidFill>
                <a:latin typeface="+mn-ea"/>
              </a:rPr>
              <a:t>技能</a:t>
            </a:r>
            <a:r>
              <a:rPr lang="zh-CN" altLang="en-US" sz="3200" spc="-10" dirty="0">
                <a:latin typeface="+mn-ea"/>
              </a:rPr>
              <a:t>？</a:t>
            </a:r>
            <a:endParaRPr lang="en-US" altLang="zh-CN" sz="3200" spc="-10" dirty="0">
              <a:latin typeface="+mn-ea"/>
            </a:endParaRPr>
          </a:p>
        </p:txBody>
      </p:sp>
      <p:cxnSp>
        <p:nvCxnSpPr>
          <p:cNvPr id="2" name="曲线连接符 1">
            <a:extLst>
              <a:ext uri="{FF2B5EF4-FFF2-40B4-BE49-F238E27FC236}">
                <a16:creationId xmlns:a16="http://schemas.microsoft.com/office/drawing/2014/main" id="{629DD9E8-9CEF-CCE5-CD9E-A420BED87917}"/>
              </a:ext>
            </a:extLst>
          </p:cNvPr>
          <p:cNvCxnSpPr>
            <a:cxnSpLocks/>
          </p:cNvCxnSpPr>
          <p:nvPr/>
        </p:nvCxnSpPr>
        <p:spPr>
          <a:xfrm flipV="1">
            <a:off x="8543193" y="4450174"/>
            <a:ext cx="546095" cy="282311"/>
          </a:xfrm>
          <a:prstGeom prst="curved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58085BFD-5860-62B1-439A-8B19BE623FF5}"/>
              </a:ext>
            </a:extLst>
          </p:cNvPr>
          <p:cNvSpPr txBox="1"/>
          <p:nvPr/>
        </p:nvSpPr>
        <p:spPr>
          <a:xfrm>
            <a:off x="8968751" y="4015984"/>
            <a:ext cx="2835101" cy="707886"/>
          </a:xfrm>
          <a:prstGeom prst="rect">
            <a:avLst/>
          </a:prstGeom>
          <a:noFill/>
        </p:spPr>
        <p:txBody>
          <a:bodyPr wrap="square" rtlCol="0">
            <a:spAutoFit/>
          </a:bodyPr>
          <a:lstStyle/>
          <a:p>
            <a:pPr algn="ctr"/>
            <a:r>
              <a:rPr lang="zh-CN" altLang="en-US" sz="2000" b="1" dirty="0">
                <a:solidFill>
                  <a:schemeClr val="accent1"/>
                </a:solidFill>
                <a:latin typeface="+mn-ea"/>
              </a:rPr>
              <a:t>存在且很难用显式数学公式表达</a:t>
            </a:r>
            <a:endParaRPr lang="en-CN" sz="2000" b="1" dirty="0">
              <a:solidFill>
                <a:schemeClr val="accent1"/>
              </a:solidFill>
              <a:latin typeface="+mn-ea"/>
            </a:endParaRPr>
          </a:p>
        </p:txBody>
      </p:sp>
    </p:spTree>
    <p:extLst>
      <p:ext uri="{BB962C8B-B14F-4D97-AF65-F5344CB8AC3E}">
        <p14:creationId xmlns:p14="http://schemas.microsoft.com/office/powerpoint/2010/main" val="37412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ntr" presetSubtype="1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linds(horizontal)">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4" grpId="0"/>
      <p:bldP spid="16" grpId="0"/>
      <p:bldP spid="17" grpId="0"/>
      <p:bldP spid="19" grpId="0" animBg="1"/>
      <p:bldP spid="22" grpId="0"/>
      <p:bldP spid="23" grpId="0"/>
      <p:bldP spid="25"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197230" cy="426497"/>
          </a:xfrm>
        </p:spPr>
        <p:txBody>
          <a:bodyPr/>
          <a:lstStyle/>
          <a:p>
            <a:pPr marL="0" indent="0">
              <a:buNone/>
            </a:pPr>
            <a:r>
              <a:rPr lang="en-US" altLang="zh-CN" sz="4000" dirty="0"/>
              <a:t>1.1</a:t>
            </a:r>
            <a:r>
              <a:rPr lang="zh-CN" altLang="en-US" sz="4000" dirty="0"/>
              <a:t>、机器学习的概念</a:t>
            </a:r>
          </a:p>
        </p:txBody>
      </p:sp>
      <p:sp>
        <p:nvSpPr>
          <p:cNvPr id="25" name="文本框 119">
            <a:extLst>
              <a:ext uri="{FF2B5EF4-FFF2-40B4-BE49-F238E27FC236}">
                <a16:creationId xmlns:a16="http://schemas.microsoft.com/office/drawing/2014/main" id="{76516474-C211-1D49-AD85-198E2B1C5984}"/>
              </a:ext>
            </a:extLst>
          </p:cNvPr>
          <p:cNvSpPr txBox="1"/>
          <p:nvPr/>
        </p:nvSpPr>
        <p:spPr>
          <a:xfrm>
            <a:off x="566962" y="1084820"/>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7030A0"/>
                </a:solidFill>
                <a:latin typeface="+mn-ea"/>
              </a:rPr>
              <a:t>知识</a:t>
            </a:r>
            <a:r>
              <a:rPr lang="en-US" altLang="zh-CN" sz="3200" spc="-10" dirty="0">
                <a:solidFill>
                  <a:srgbClr val="7030A0"/>
                </a:solidFill>
                <a:latin typeface="+mn-ea"/>
              </a:rPr>
              <a:t>/</a:t>
            </a:r>
            <a:r>
              <a:rPr lang="zh-CN" altLang="en-US" sz="3200" spc="-10" dirty="0">
                <a:solidFill>
                  <a:srgbClr val="7030A0"/>
                </a:solidFill>
                <a:latin typeface="+mn-ea"/>
              </a:rPr>
              <a:t>技能</a:t>
            </a:r>
            <a:r>
              <a:rPr lang="zh-CN" altLang="en-US" sz="3200" spc="-10" dirty="0">
                <a:latin typeface="+mn-ea"/>
              </a:rPr>
              <a:t>？</a:t>
            </a:r>
            <a:endParaRPr lang="en-US" altLang="zh-CN" sz="3200" spc="-10" dirty="0">
              <a:latin typeface="+mn-ea"/>
            </a:endParaRPr>
          </a:p>
        </p:txBody>
      </p:sp>
      <p:sp>
        <p:nvSpPr>
          <p:cNvPr id="18" name="文本框 119">
            <a:extLst>
              <a:ext uri="{FF2B5EF4-FFF2-40B4-BE49-F238E27FC236}">
                <a16:creationId xmlns:a16="http://schemas.microsoft.com/office/drawing/2014/main" id="{B2B00B32-FA39-B549-A8D7-35F2524B18C1}"/>
              </a:ext>
            </a:extLst>
          </p:cNvPr>
          <p:cNvSpPr txBox="1"/>
          <p:nvPr/>
        </p:nvSpPr>
        <p:spPr>
          <a:xfrm>
            <a:off x="1044498" y="1827757"/>
            <a:ext cx="11228525"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知识</a:t>
            </a:r>
            <a:r>
              <a:rPr lang="en-US" altLang="zh-CN" sz="2800" spc="-10" dirty="0">
                <a:solidFill>
                  <a:schemeClr val="tx1">
                    <a:lumMod val="85000"/>
                    <a:lumOff val="15000"/>
                  </a:schemeClr>
                </a:solidFill>
                <a:latin typeface="+mn-ea"/>
              </a:rPr>
              <a:t>/</a:t>
            </a:r>
            <a:r>
              <a:rPr lang="zh-CN" altLang="en-US" sz="2800" spc="-10" dirty="0">
                <a:solidFill>
                  <a:schemeClr val="tx1">
                    <a:lumMod val="85000"/>
                    <a:lumOff val="15000"/>
                  </a:schemeClr>
                </a:solidFill>
                <a:latin typeface="+mn-ea"/>
              </a:rPr>
              <a:t>技能的获取过程等价于某种经验或性能</a:t>
            </a:r>
            <a:r>
              <a:rPr lang="zh-CN" altLang="en-US" sz="2800" spc="-10" dirty="0">
                <a:solidFill>
                  <a:srgbClr val="C00000"/>
                </a:solidFill>
                <a:latin typeface="+mn-ea"/>
              </a:rPr>
              <a:t>指标的提升</a:t>
            </a:r>
            <a:endParaRPr lang="en-US" altLang="zh-CN" sz="2800" spc="-10" dirty="0">
              <a:solidFill>
                <a:srgbClr val="C00000"/>
              </a:solidFill>
              <a:latin typeface="+mn-ea"/>
            </a:endParaRPr>
          </a:p>
        </p:txBody>
      </p:sp>
      <p:sp>
        <p:nvSpPr>
          <p:cNvPr id="26" name="文本框 119">
            <a:extLst>
              <a:ext uri="{FF2B5EF4-FFF2-40B4-BE49-F238E27FC236}">
                <a16:creationId xmlns:a16="http://schemas.microsoft.com/office/drawing/2014/main" id="{16A02356-C084-FF46-9A96-B184FC396496}"/>
              </a:ext>
            </a:extLst>
          </p:cNvPr>
          <p:cNvSpPr txBox="1"/>
          <p:nvPr/>
        </p:nvSpPr>
        <p:spPr>
          <a:xfrm>
            <a:off x="566962" y="26923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 机器学习</a:t>
            </a:r>
            <a:endParaRPr lang="en-US" altLang="zh-CN" sz="3200" spc="-10" dirty="0">
              <a:latin typeface="+mn-ea"/>
            </a:endParaRPr>
          </a:p>
        </p:txBody>
      </p:sp>
      <p:sp>
        <p:nvSpPr>
          <p:cNvPr id="27" name="Rounded Rectangle 26">
            <a:extLst>
              <a:ext uri="{FF2B5EF4-FFF2-40B4-BE49-F238E27FC236}">
                <a16:creationId xmlns:a16="http://schemas.microsoft.com/office/drawing/2014/main" id="{90047480-0682-F74B-AE12-E2B68496B68F}"/>
              </a:ext>
            </a:extLst>
          </p:cNvPr>
          <p:cNvSpPr/>
          <p:nvPr/>
        </p:nvSpPr>
        <p:spPr>
          <a:xfrm>
            <a:off x="4373365" y="4107984"/>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28" name="Straight Arrow Connector 27">
            <a:extLst>
              <a:ext uri="{FF2B5EF4-FFF2-40B4-BE49-F238E27FC236}">
                <a16:creationId xmlns:a16="http://schemas.microsoft.com/office/drawing/2014/main" id="{EFA36F7D-7CA2-2148-BF0C-1D8620E93E7A}"/>
              </a:ext>
            </a:extLst>
          </p:cNvPr>
          <p:cNvCxnSpPr>
            <a:cxnSpLocks/>
            <a:endCxn id="27" idx="1"/>
          </p:cNvCxnSpPr>
          <p:nvPr/>
        </p:nvCxnSpPr>
        <p:spPr>
          <a:xfrm>
            <a:off x="2889339" y="4479038"/>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465FB0-FD27-3640-85D6-2AEC240C1630}"/>
              </a:ext>
            </a:extLst>
          </p:cNvPr>
          <p:cNvCxnSpPr>
            <a:cxnSpLocks/>
          </p:cNvCxnSpPr>
          <p:nvPr/>
        </p:nvCxnSpPr>
        <p:spPr>
          <a:xfrm>
            <a:off x="6184677" y="4479038"/>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06F1948-0459-2F49-96FC-4113D303811C}"/>
              </a:ext>
            </a:extLst>
          </p:cNvPr>
          <p:cNvSpPr txBox="1"/>
          <p:nvPr/>
        </p:nvSpPr>
        <p:spPr>
          <a:xfrm>
            <a:off x="1810047" y="4201984"/>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数据</a:t>
            </a:r>
          </a:p>
        </p:txBody>
      </p:sp>
      <p:sp>
        <p:nvSpPr>
          <p:cNvPr id="31" name="TextBox 30">
            <a:extLst>
              <a:ext uri="{FF2B5EF4-FFF2-40B4-BE49-F238E27FC236}">
                <a16:creationId xmlns:a16="http://schemas.microsoft.com/office/drawing/2014/main" id="{B08B8374-37CB-A448-86CE-915F313345BA}"/>
              </a:ext>
            </a:extLst>
          </p:cNvPr>
          <p:cNvSpPr txBox="1"/>
          <p:nvPr/>
        </p:nvSpPr>
        <p:spPr>
          <a:xfrm>
            <a:off x="7668702" y="4217428"/>
            <a:ext cx="3095754" cy="523220"/>
          </a:xfrm>
          <a:prstGeom prst="rect">
            <a:avLst/>
          </a:prstGeom>
          <a:noFill/>
        </p:spPr>
        <p:txBody>
          <a:bodyPr wrap="square" rtlCol="0">
            <a:spAutoFit/>
          </a:bodyPr>
          <a:lstStyle/>
          <a:p>
            <a:pPr algn="l"/>
            <a:r>
              <a:rPr lang="en-CN" sz="2800" b="1" dirty="0">
                <a:solidFill>
                  <a:srgbClr val="7030A0"/>
                </a:solidFill>
                <a:latin typeface="+mn-ea"/>
              </a:rPr>
              <a:t>某性能指标的提升</a:t>
            </a:r>
          </a:p>
        </p:txBody>
      </p:sp>
      <p:sp>
        <p:nvSpPr>
          <p:cNvPr id="32" name="文本框 119">
            <a:extLst>
              <a:ext uri="{FF2B5EF4-FFF2-40B4-BE49-F238E27FC236}">
                <a16:creationId xmlns:a16="http://schemas.microsoft.com/office/drawing/2014/main" id="{F9113613-2298-4B40-BC23-224E41098347}"/>
              </a:ext>
            </a:extLst>
          </p:cNvPr>
          <p:cNvSpPr txBox="1"/>
          <p:nvPr/>
        </p:nvSpPr>
        <p:spPr>
          <a:xfrm>
            <a:off x="963475" y="3367636"/>
            <a:ext cx="11228525" cy="565539"/>
          </a:xfrm>
          <a:prstGeom prst="rect">
            <a:avLst/>
          </a:prstGeom>
          <a:noFill/>
        </p:spPr>
        <p:txBody>
          <a:bodyPr wrap="square" rtlCol="0">
            <a:spAutoFit/>
          </a:bodyPr>
          <a:lstStyle/>
          <a:p>
            <a:pPr>
              <a:lnSpc>
                <a:spcPct val="120000"/>
              </a:lnSpc>
            </a:pPr>
            <a:r>
              <a:rPr lang="zh-CN" altLang="en-CN" sz="2800" spc="-10" dirty="0">
                <a:solidFill>
                  <a:schemeClr val="tx1">
                    <a:lumMod val="85000"/>
                    <a:lumOff val="15000"/>
                  </a:schemeClr>
                </a:solidFill>
                <a:latin typeface="+mn-ea"/>
              </a:rPr>
              <a:t>从</a:t>
            </a:r>
            <a:r>
              <a:rPr lang="zh-CN" altLang="en-US" sz="2800" spc="-10" dirty="0">
                <a:solidFill>
                  <a:schemeClr val="tx1">
                    <a:lumMod val="85000"/>
                    <a:lumOff val="15000"/>
                  </a:schemeClr>
                </a:solidFill>
                <a:latin typeface="+mn-ea"/>
              </a:rPr>
              <a:t>数据中</a:t>
            </a:r>
            <a:r>
              <a:rPr lang="zh-CN" altLang="en-US" sz="2800" b="1" spc="-10" dirty="0">
                <a:solidFill>
                  <a:schemeClr val="tx1">
                    <a:lumMod val="85000"/>
                    <a:lumOff val="15000"/>
                  </a:schemeClr>
                </a:solidFill>
                <a:latin typeface="+mn-ea"/>
              </a:rPr>
              <a:t>获得</a:t>
            </a:r>
            <a:r>
              <a:rPr lang="zh-CN" altLang="en-US" sz="2800" spc="-10" dirty="0">
                <a:solidFill>
                  <a:schemeClr val="tx1">
                    <a:lumMod val="85000"/>
                    <a:lumOff val="15000"/>
                  </a:schemeClr>
                </a:solidFill>
                <a:latin typeface="+mn-ea"/>
              </a:rPr>
              <a:t>某种性能指标的</a:t>
            </a:r>
            <a:r>
              <a:rPr lang="zh-CN" altLang="en-US" sz="2800" b="1" spc="-10" dirty="0">
                <a:solidFill>
                  <a:schemeClr val="tx1">
                    <a:lumMod val="85000"/>
                    <a:lumOff val="15000"/>
                  </a:schemeClr>
                </a:solidFill>
                <a:latin typeface="+mn-ea"/>
              </a:rPr>
              <a:t>提升</a:t>
            </a:r>
            <a:endParaRPr lang="en-US" altLang="zh-CN" sz="2800" b="1" spc="-10" dirty="0">
              <a:solidFill>
                <a:srgbClr val="C00000"/>
              </a:solidFill>
              <a:latin typeface="+mn-ea"/>
            </a:endParaRPr>
          </a:p>
        </p:txBody>
      </p:sp>
      <p:sp>
        <p:nvSpPr>
          <p:cNvPr id="33" name="文本框 119">
            <a:extLst>
              <a:ext uri="{FF2B5EF4-FFF2-40B4-BE49-F238E27FC236}">
                <a16:creationId xmlns:a16="http://schemas.microsoft.com/office/drawing/2014/main" id="{FB54FF15-989F-A54A-9EF8-42884CF8C148}"/>
              </a:ext>
            </a:extLst>
          </p:cNvPr>
          <p:cNvSpPr txBox="1"/>
          <p:nvPr/>
        </p:nvSpPr>
        <p:spPr>
          <a:xfrm>
            <a:off x="963475" y="4907515"/>
            <a:ext cx="2902470"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例如</a:t>
            </a:r>
            <a:endParaRPr lang="en-US" altLang="zh-CN" sz="2800" spc="-10" dirty="0">
              <a:solidFill>
                <a:srgbClr val="C00000"/>
              </a:solidFill>
              <a:latin typeface="+mn-ea"/>
            </a:endParaRPr>
          </a:p>
        </p:txBody>
      </p:sp>
      <p:sp>
        <p:nvSpPr>
          <p:cNvPr id="34" name="Rounded Rectangle 33">
            <a:extLst>
              <a:ext uri="{FF2B5EF4-FFF2-40B4-BE49-F238E27FC236}">
                <a16:creationId xmlns:a16="http://schemas.microsoft.com/office/drawing/2014/main" id="{5FA019A4-AAC9-1545-9C32-176F84E19953}"/>
              </a:ext>
            </a:extLst>
          </p:cNvPr>
          <p:cNvSpPr/>
          <p:nvPr/>
        </p:nvSpPr>
        <p:spPr>
          <a:xfrm>
            <a:off x="4817125" y="5473054"/>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35" name="Straight Arrow Connector 34">
            <a:extLst>
              <a:ext uri="{FF2B5EF4-FFF2-40B4-BE49-F238E27FC236}">
                <a16:creationId xmlns:a16="http://schemas.microsoft.com/office/drawing/2014/main" id="{5BAB7258-F026-7B4D-A609-08FA04F05E25}"/>
              </a:ext>
            </a:extLst>
          </p:cNvPr>
          <p:cNvCxnSpPr>
            <a:cxnSpLocks/>
            <a:endCxn id="34" idx="1"/>
          </p:cNvCxnSpPr>
          <p:nvPr/>
        </p:nvCxnSpPr>
        <p:spPr>
          <a:xfrm>
            <a:off x="3981691" y="5844108"/>
            <a:ext cx="8354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8A09B-9F5E-2545-81E9-CDD53FE72DB2}"/>
              </a:ext>
            </a:extLst>
          </p:cNvPr>
          <p:cNvCxnSpPr>
            <a:cxnSpLocks/>
          </p:cNvCxnSpPr>
          <p:nvPr/>
        </p:nvCxnSpPr>
        <p:spPr>
          <a:xfrm>
            <a:off x="6628437" y="5844108"/>
            <a:ext cx="10918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0974A9-82CA-BB42-821F-EC4BE5D00170}"/>
              </a:ext>
            </a:extLst>
          </p:cNvPr>
          <p:cNvSpPr txBox="1"/>
          <p:nvPr/>
        </p:nvSpPr>
        <p:spPr>
          <a:xfrm>
            <a:off x="1626480" y="5582498"/>
            <a:ext cx="2395550" cy="523220"/>
          </a:xfrm>
          <a:prstGeom prst="rect">
            <a:avLst/>
          </a:prstGeom>
          <a:noFill/>
        </p:spPr>
        <p:txBody>
          <a:bodyPr wrap="square" rtlCol="0">
            <a:spAutoFit/>
          </a:bodyPr>
          <a:lstStyle/>
          <a:p>
            <a:pPr algn="l"/>
            <a:r>
              <a:rPr lang="en-CN" sz="2800" b="1" dirty="0">
                <a:solidFill>
                  <a:schemeClr val="accent1">
                    <a:lumMod val="50000"/>
                  </a:schemeClr>
                </a:solidFill>
                <a:latin typeface="+mn-ea"/>
              </a:rPr>
              <a:t>历史棋盘数据</a:t>
            </a:r>
          </a:p>
        </p:txBody>
      </p:sp>
      <p:sp>
        <p:nvSpPr>
          <p:cNvPr id="38" name="TextBox 37">
            <a:extLst>
              <a:ext uri="{FF2B5EF4-FFF2-40B4-BE49-F238E27FC236}">
                <a16:creationId xmlns:a16="http://schemas.microsoft.com/office/drawing/2014/main" id="{D424CF35-1C7A-544B-86F9-7848E6822805}"/>
              </a:ext>
            </a:extLst>
          </p:cNvPr>
          <p:cNvSpPr txBox="1"/>
          <p:nvPr/>
        </p:nvSpPr>
        <p:spPr>
          <a:xfrm>
            <a:off x="7720314" y="5582498"/>
            <a:ext cx="3095754" cy="523220"/>
          </a:xfrm>
          <a:prstGeom prst="rect">
            <a:avLst/>
          </a:prstGeom>
          <a:noFill/>
        </p:spPr>
        <p:txBody>
          <a:bodyPr wrap="square" rtlCol="0">
            <a:spAutoFit/>
          </a:bodyPr>
          <a:lstStyle/>
          <a:p>
            <a:pPr algn="l"/>
            <a:r>
              <a:rPr lang="en-CN" sz="2800" b="1" dirty="0">
                <a:solidFill>
                  <a:srgbClr val="7030A0"/>
                </a:solidFill>
                <a:latin typeface="+mn-ea"/>
              </a:rPr>
              <a:t>更高的获胜概率</a:t>
            </a:r>
          </a:p>
        </p:txBody>
      </p:sp>
    </p:spTree>
    <p:extLst>
      <p:ext uri="{BB962C8B-B14F-4D97-AF65-F5344CB8AC3E}">
        <p14:creationId xmlns:p14="http://schemas.microsoft.com/office/powerpoint/2010/main" val="24400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par>
                                <p:cTn id="19" presetID="3" presetClass="entr" presetSubtype="1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par>
                                <p:cTn id="37" presetID="3" presetClass="entr" presetSubtype="1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linds(horizontal)">
                                      <p:cBhvr>
                                        <p:cTn id="39" dur="500"/>
                                        <p:tgtEl>
                                          <p:spTgt spid="35"/>
                                        </p:tgtEl>
                                      </p:cBhvr>
                                    </p:animEffect>
                                  </p:childTnLst>
                                </p:cTn>
                              </p:par>
                              <p:par>
                                <p:cTn id="40" presetID="3" presetClass="entr" presetSubtype="1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linds(horizontal)">
                                      <p:cBhvr>
                                        <p:cTn id="45" dur="500"/>
                                        <p:tgtEl>
                                          <p:spTgt spid="3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linds(horizontal)">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0" grpId="0"/>
      <p:bldP spid="31" grpId="0"/>
      <p:bldP spid="32" grpId="0"/>
      <p:bldP spid="33" grpId="0"/>
      <p:bldP spid="34" grpId="0" animBg="1"/>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en-US" altLang="zh-CN" sz="3200" spc="-10" dirty="0">
                <a:latin typeface="+mn-ea"/>
              </a:rPr>
              <a:t>1959</a:t>
            </a:r>
            <a:r>
              <a:rPr lang="zh-CN" altLang="en-US" sz="3200" spc="-10" dirty="0">
                <a:latin typeface="+mn-ea"/>
              </a:rPr>
              <a:t>年</a:t>
            </a:r>
            <a:r>
              <a:rPr lang="en-US" altLang="zh-CN" sz="3200" spc="-10" dirty="0">
                <a:latin typeface="+mn-ea"/>
              </a:rPr>
              <a:t>Arthur</a:t>
            </a:r>
            <a:r>
              <a:rPr lang="zh-CN" altLang="en-US" sz="3200" spc="-10" dirty="0">
                <a:latin typeface="+mn-ea"/>
              </a:rPr>
              <a:t> </a:t>
            </a:r>
            <a:r>
              <a:rPr lang="en-US" altLang="zh-CN" sz="3200" spc="-10" dirty="0">
                <a:latin typeface="+mn-ea"/>
              </a:rPr>
              <a:t>Samuel</a:t>
            </a:r>
            <a:r>
              <a:rPr lang="zh-CN" altLang="en-US" sz="3200" spc="-10" dirty="0">
                <a:latin typeface="+mn-ea"/>
              </a:rPr>
              <a:t>定义机器学习为</a:t>
            </a:r>
            <a:endParaRPr lang="en-US" altLang="zh-CN" sz="3200" spc="-10" dirty="0">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405575" cy="426497"/>
          </a:xfrm>
        </p:spPr>
        <p:txBody>
          <a:bodyPr/>
          <a:lstStyle/>
          <a:p>
            <a:pPr marL="0" indent="0">
              <a:buNone/>
            </a:pPr>
            <a:r>
              <a:rPr lang="en-US" altLang="zh-CN" sz="4000" dirty="0"/>
              <a:t>1.2</a:t>
            </a:r>
            <a:r>
              <a:rPr lang="zh-CN" altLang="en-US" sz="4000" dirty="0"/>
              <a:t>、机器学习的定义</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1197385" y="2010931"/>
            <a:ext cx="7203511" cy="1599669"/>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Machine</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learning</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is</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a</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field of study that gives computers the ability to learn without being explicitly programmed.</a:t>
            </a:r>
          </a:p>
        </p:txBody>
      </p:sp>
      <p:pic>
        <p:nvPicPr>
          <p:cNvPr id="1026" name="Picture 2" descr="Professor Arthur Samuel | Stanford Computer Science">
            <a:extLst>
              <a:ext uri="{FF2B5EF4-FFF2-40B4-BE49-F238E27FC236}">
                <a16:creationId xmlns:a16="http://schemas.microsoft.com/office/drawing/2014/main" id="{CCE5686A-3EA3-4145-BB24-87E0628EA9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171"/>
          <a:stretch/>
        </p:blipFill>
        <p:spPr bwMode="auto">
          <a:xfrm>
            <a:off x="9374727" y="1882080"/>
            <a:ext cx="1905000" cy="24475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A1CC8E6-C292-4947-98D2-3618BA7D9338}"/>
              </a:ext>
            </a:extLst>
          </p:cNvPr>
          <p:cNvSpPr/>
          <p:nvPr/>
        </p:nvSpPr>
        <p:spPr>
          <a:xfrm>
            <a:off x="8625749" y="4495889"/>
            <a:ext cx="3402956" cy="646331"/>
          </a:xfrm>
          <a:prstGeom prst="rect">
            <a:avLst/>
          </a:prstGeom>
        </p:spPr>
        <p:txBody>
          <a:bodyPr wrap="square">
            <a:spAutoFit/>
          </a:bodyPr>
          <a:lstStyle/>
          <a:p>
            <a:r>
              <a:rPr lang="en-US" altLang="zh-CN" spc="-10" dirty="0">
                <a:solidFill>
                  <a:schemeClr val="accent1">
                    <a:lumMod val="75000"/>
                  </a:schemeClr>
                </a:solidFill>
                <a:latin typeface="+mn-ea"/>
              </a:rPr>
              <a:t>Arthur</a:t>
            </a:r>
            <a:r>
              <a:rPr lang="zh-CN" altLang="en-US" spc="-10" dirty="0">
                <a:solidFill>
                  <a:schemeClr val="accent1">
                    <a:lumMod val="75000"/>
                  </a:schemeClr>
                </a:solidFill>
                <a:latin typeface="+mn-ea"/>
              </a:rPr>
              <a:t> </a:t>
            </a:r>
            <a:r>
              <a:rPr lang="en-US" altLang="zh-CN" spc="-10" dirty="0">
                <a:solidFill>
                  <a:schemeClr val="accent1">
                    <a:lumMod val="75000"/>
                  </a:schemeClr>
                </a:solidFill>
                <a:latin typeface="+mn-ea"/>
              </a:rPr>
              <a:t>Samuel</a:t>
            </a:r>
            <a:r>
              <a:rPr lang="zh-CN" altLang="en-US" spc="-10" dirty="0">
                <a:solidFill>
                  <a:schemeClr val="accent1">
                    <a:lumMod val="75000"/>
                  </a:schemeClr>
                </a:solidFill>
                <a:latin typeface="+mn-ea"/>
              </a:rPr>
              <a:t>编写了世界上第一个棋类游戏的人工智能程序</a:t>
            </a:r>
            <a:endParaRPr lang="en-CN" dirty="0">
              <a:solidFill>
                <a:schemeClr val="accent1">
                  <a:lumMod val="75000"/>
                </a:schemeClr>
              </a:solidFill>
            </a:endParaRPr>
          </a:p>
        </p:txBody>
      </p:sp>
      <p:sp>
        <p:nvSpPr>
          <p:cNvPr id="24" name="文本框 119">
            <a:extLst>
              <a:ext uri="{FF2B5EF4-FFF2-40B4-BE49-F238E27FC236}">
                <a16:creationId xmlns:a16="http://schemas.microsoft.com/office/drawing/2014/main" id="{B2A81A89-D542-E24B-BFE6-6DDC7B023214}"/>
              </a:ext>
            </a:extLst>
          </p:cNvPr>
          <p:cNvSpPr txBox="1"/>
          <p:nvPr/>
        </p:nvSpPr>
        <p:spPr>
          <a:xfrm>
            <a:off x="1197384" y="4082035"/>
            <a:ext cx="7203511" cy="1082604"/>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800" spc="-10" dirty="0">
                <a:solidFill>
                  <a:schemeClr val="accent1">
                    <a:lumMod val="50000"/>
                  </a:schemeClr>
                </a:solidFill>
                <a:latin typeface="+mn-ea"/>
              </a:rPr>
              <a:t>      </a:t>
            </a:r>
            <a:r>
              <a:rPr lang="zh-CN" altLang="en-CN" sz="2800" spc="-10" dirty="0">
                <a:solidFill>
                  <a:schemeClr val="accent1">
                    <a:lumMod val="50000"/>
                  </a:schemeClr>
                </a:solidFill>
                <a:latin typeface="+mn-ea"/>
              </a:rPr>
              <a:t>机器学习</a:t>
            </a:r>
            <a:r>
              <a:rPr lang="zh-CN" altLang="en-US" sz="2800" spc="-10" dirty="0">
                <a:solidFill>
                  <a:schemeClr val="accent1">
                    <a:lumMod val="50000"/>
                  </a:schemeClr>
                </a:solidFill>
                <a:latin typeface="+mn-ea"/>
              </a:rPr>
              <a:t>是一个</a:t>
            </a:r>
            <a:r>
              <a:rPr lang="zh-CN" altLang="en-US" sz="2800" spc="-10" dirty="0">
                <a:solidFill>
                  <a:srgbClr val="FF0000"/>
                </a:solidFill>
                <a:latin typeface="+mn-ea"/>
              </a:rPr>
              <a:t>不通过</a:t>
            </a:r>
            <a:r>
              <a:rPr lang="zh-CN" altLang="en-CN" sz="2800" spc="-10" dirty="0">
                <a:solidFill>
                  <a:srgbClr val="FF0000"/>
                </a:solidFill>
                <a:latin typeface="+mn-ea"/>
              </a:rPr>
              <a:t>显著式</a:t>
            </a:r>
            <a:r>
              <a:rPr lang="zh-CN" altLang="en-US" sz="2800" spc="-10" dirty="0">
                <a:solidFill>
                  <a:srgbClr val="FF0000"/>
                </a:solidFill>
                <a:latin typeface="+mn-ea"/>
              </a:rPr>
              <a:t>编程</a:t>
            </a:r>
            <a:r>
              <a:rPr lang="zh-CN" altLang="en-US" sz="2800" spc="-10" dirty="0">
                <a:solidFill>
                  <a:schemeClr val="accent1">
                    <a:lumMod val="50000"/>
                  </a:schemeClr>
                </a:solidFill>
                <a:latin typeface="+mn-ea"/>
              </a:rPr>
              <a:t>来赋予计算机学习能力的领域。</a:t>
            </a:r>
            <a:endParaRPr lang="en-US" altLang="zh-CN" sz="2800" spc="-10" dirty="0">
              <a:solidFill>
                <a:schemeClr val="accent1">
                  <a:lumMod val="50000"/>
                </a:schemeClr>
              </a:solidFill>
              <a:latin typeface="+mn-ea"/>
            </a:endParaRPr>
          </a:p>
        </p:txBody>
      </p:sp>
      <p:sp>
        <p:nvSpPr>
          <p:cNvPr id="26" name="文本框 119">
            <a:extLst>
              <a:ext uri="{FF2B5EF4-FFF2-40B4-BE49-F238E27FC236}">
                <a16:creationId xmlns:a16="http://schemas.microsoft.com/office/drawing/2014/main" id="{037D1A34-4F97-3D44-A00E-A4DFD11914A0}"/>
              </a:ext>
            </a:extLst>
          </p:cNvPr>
          <p:cNvSpPr txBox="1"/>
          <p:nvPr/>
        </p:nvSpPr>
        <p:spPr>
          <a:xfrm>
            <a:off x="3335663" y="5458812"/>
            <a:ext cx="552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CN" sz="3200" spc="-10" dirty="0">
                <a:solidFill>
                  <a:srgbClr val="7030A0"/>
                </a:solidFill>
                <a:latin typeface="+mn-ea"/>
              </a:rPr>
              <a:t>显著式</a:t>
            </a:r>
            <a:r>
              <a:rPr lang="zh-CN" altLang="en-US" sz="3200" spc="-10" dirty="0">
                <a:solidFill>
                  <a:srgbClr val="7030A0"/>
                </a:solidFill>
                <a:latin typeface="+mn-ea"/>
              </a:rPr>
              <a:t>编程</a:t>
            </a:r>
            <a:r>
              <a:rPr lang="zh-CN" altLang="en-US" sz="3200" spc="-10" dirty="0">
                <a:latin typeface="+mn-ea"/>
              </a:rPr>
              <a:t>？</a:t>
            </a:r>
            <a:endParaRPr lang="en-US" altLang="zh-CN" sz="3200" spc="-10" dirty="0">
              <a:latin typeface="+mn-ea"/>
            </a:endParaRPr>
          </a:p>
        </p:txBody>
      </p:sp>
    </p:spTree>
    <p:extLst>
      <p:ext uri="{BB962C8B-B14F-4D97-AF65-F5344CB8AC3E}">
        <p14:creationId xmlns:p14="http://schemas.microsoft.com/office/powerpoint/2010/main" val="21544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linds(horizontal)">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116208"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61902" y="876204"/>
            <a:ext cx="552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CN" sz="3200" spc="-10" dirty="0">
                <a:solidFill>
                  <a:srgbClr val="7030A0"/>
                </a:solidFill>
                <a:latin typeface="+mn-ea"/>
              </a:rPr>
              <a:t>显著式</a:t>
            </a:r>
            <a:r>
              <a:rPr lang="zh-CN" altLang="en-US" sz="3200" spc="-10" dirty="0">
                <a:solidFill>
                  <a:srgbClr val="7030A0"/>
                </a:solidFill>
                <a:latin typeface="+mn-ea"/>
              </a:rPr>
              <a:t>编程</a:t>
            </a:r>
            <a:r>
              <a:rPr lang="zh-CN" altLang="en-US" sz="3200" spc="-10" dirty="0">
                <a:latin typeface="+mn-ea"/>
              </a:rPr>
              <a:t>？</a:t>
            </a:r>
            <a:endParaRPr lang="en-US" altLang="zh-CN" sz="3200" spc="-10" dirty="0">
              <a:latin typeface="+mn-ea"/>
            </a:endParaRPr>
          </a:p>
        </p:txBody>
      </p:sp>
      <p:sp>
        <p:nvSpPr>
          <p:cNvPr id="2" name="Rectangle 1">
            <a:extLst>
              <a:ext uri="{FF2B5EF4-FFF2-40B4-BE49-F238E27FC236}">
                <a16:creationId xmlns:a16="http://schemas.microsoft.com/office/drawing/2014/main" id="{3090A67F-D027-D345-BBDA-643789F9E32A}"/>
              </a:ext>
            </a:extLst>
          </p:cNvPr>
          <p:cNvSpPr/>
          <p:nvPr/>
        </p:nvSpPr>
        <p:spPr>
          <a:xfrm>
            <a:off x="961902" y="1430132"/>
            <a:ext cx="9795353" cy="1951047"/>
          </a:xfrm>
          <a:prstGeom prst="rect">
            <a:avLst/>
          </a:prstGeom>
        </p:spPr>
        <p:txBody>
          <a:bodyPr wrap="square">
            <a:spAutoFit/>
          </a:bodyPr>
          <a:lstStyle/>
          <a:p>
            <a:pPr>
              <a:lnSpc>
                <a:spcPct val="150000"/>
              </a:lnSpc>
            </a:pPr>
            <a:r>
              <a:rPr lang="zh-CN" altLang="en-US" sz="2800" dirty="0"/>
              <a:t>        需要人为地根据周围的环境、规则、经验等给计算机规定一些机械化步骤或判断依据。例如教计算机认识树需要</a:t>
            </a:r>
            <a:r>
              <a:rPr lang="zh-CN" altLang="en-US" sz="2800" b="1" dirty="0">
                <a:solidFill>
                  <a:srgbClr val="FF0000"/>
                </a:solidFill>
              </a:rPr>
              <a:t>输入</a:t>
            </a:r>
            <a:r>
              <a:rPr lang="zh-CN" altLang="en-US" sz="2800" dirty="0"/>
              <a:t>能定义树的</a:t>
            </a:r>
            <a:r>
              <a:rPr lang="zh-CN" altLang="en-US" sz="2800" b="1" dirty="0">
                <a:solidFill>
                  <a:srgbClr val="FF0000"/>
                </a:solidFill>
              </a:rPr>
              <a:t>所有规则</a:t>
            </a:r>
            <a:r>
              <a:rPr lang="zh-CN" altLang="en-US" sz="2800" dirty="0"/>
              <a:t>：</a:t>
            </a:r>
            <a:endParaRPr lang="en-CN" sz="2800" dirty="0"/>
          </a:p>
        </p:txBody>
      </p:sp>
      <p:pic>
        <p:nvPicPr>
          <p:cNvPr id="12290" name="Picture 2" descr="Tree of Life - Origins">
            <a:extLst>
              <a:ext uri="{FF2B5EF4-FFF2-40B4-BE49-F238E27FC236}">
                <a16:creationId xmlns:a16="http://schemas.microsoft.com/office/drawing/2014/main" id="{F22125B7-39F6-054F-81EC-8898D7143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5" y="3823006"/>
            <a:ext cx="4514355" cy="24423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FF4A01-EAD4-7C45-99F5-5CBE5CDE33D6}"/>
              </a:ext>
            </a:extLst>
          </p:cNvPr>
          <p:cNvSpPr/>
          <p:nvPr/>
        </p:nvSpPr>
        <p:spPr>
          <a:xfrm>
            <a:off x="4530867" y="3132106"/>
            <a:ext cx="5930997" cy="658385"/>
          </a:xfrm>
          <a:prstGeom prst="rect">
            <a:avLst/>
          </a:prstGeom>
        </p:spPr>
        <p:txBody>
          <a:bodyPr wrap="square">
            <a:spAutoFit/>
          </a:bodyPr>
          <a:lstStyle/>
          <a:p>
            <a:pPr marL="457200" indent="-457200">
              <a:lnSpc>
                <a:spcPct val="150000"/>
              </a:lnSpc>
              <a:buFont typeface="Wingdings" pitchFamily="2" charset="2"/>
              <a:buChar char="ü"/>
            </a:pPr>
            <a:r>
              <a:rPr lang="zh-CN" altLang="en-US" sz="2800" dirty="0"/>
              <a:t>树由</a:t>
            </a:r>
            <a:r>
              <a:rPr lang="zh-CN" altLang="en-US" sz="2800" dirty="0">
                <a:solidFill>
                  <a:schemeClr val="accent1">
                    <a:lumMod val="75000"/>
                  </a:schemeClr>
                </a:solidFill>
              </a:rPr>
              <a:t>树干、树枝</a:t>
            </a:r>
            <a:r>
              <a:rPr lang="zh-CN" altLang="en-US" sz="2800" dirty="0"/>
              <a:t>和</a:t>
            </a:r>
            <a:r>
              <a:rPr lang="zh-CN" altLang="en-US" sz="2800" dirty="0">
                <a:solidFill>
                  <a:schemeClr val="accent1">
                    <a:lumMod val="75000"/>
                  </a:schemeClr>
                </a:solidFill>
              </a:rPr>
              <a:t>树叶</a:t>
            </a:r>
            <a:r>
              <a:rPr lang="zh-CN" altLang="en-US" sz="2800" dirty="0"/>
              <a:t>组成</a:t>
            </a:r>
            <a:endParaRPr lang="en-CN" sz="2800" dirty="0"/>
          </a:p>
        </p:txBody>
      </p:sp>
      <p:sp>
        <p:nvSpPr>
          <p:cNvPr id="7" name="Rectangle 6">
            <a:extLst>
              <a:ext uri="{FF2B5EF4-FFF2-40B4-BE49-F238E27FC236}">
                <a16:creationId xmlns:a16="http://schemas.microsoft.com/office/drawing/2014/main" id="{8DDA3A7C-E33D-7241-A0D5-A90F531AABAE}"/>
              </a:ext>
            </a:extLst>
          </p:cNvPr>
          <p:cNvSpPr/>
          <p:nvPr/>
        </p:nvSpPr>
        <p:spPr>
          <a:xfrm>
            <a:off x="4572400" y="3822297"/>
            <a:ext cx="5930997" cy="658385"/>
          </a:xfrm>
          <a:prstGeom prst="rect">
            <a:avLst/>
          </a:prstGeom>
        </p:spPr>
        <p:txBody>
          <a:bodyPr wrap="square">
            <a:spAutoFit/>
          </a:bodyPr>
          <a:lstStyle/>
          <a:p>
            <a:pPr marL="457200" indent="-457200">
              <a:lnSpc>
                <a:spcPct val="150000"/>
              </a:lnSpc>
              <a:buFont typeface="Wingdings" pitchFamily="2" charset="2"/>
              <a:buChar char="ü"/>
            </a:pPr>
            <a:r>
              <a:rPr lang="zh-CN" altLang="en-US" sz="2800" dirty="0"/>
              <a:t>树叶是绿色的</a:t>
            </a:r>
            <a:endParaRPr lang="en-CN" sz="2800" dirty="0"/>
          </a:p>
        </p:txBody>
      </p:sp>
      <p:sp>
        <p:nvSpPr>
          <p:cNvPr id="8" name="Rectangle 7">
            <a:extLst>
              <a:ext uri="{FF2B5EF4-FFF2-40B4-BE49-F238E27FC236}">
                <a16:creationId xmlns:a16="http://schemas.microsoft.com/office/drawing/2014/main" id="{CE454DE8-2B7A-EF49-B57D-A7BAA15AA3F9}"/>
              </a:ext>
            </a:extLst>
          </p:cNvPr>
          <p:cNvSpPr/>
          <p:nvPr/>
        </p:nvSpPr>
        <p:spPr>
          <a:xfrm>
            <a:off x="4193177" y="4515696"/>
            <a:ext cx="7307819" cy="1307987"/>
          </a:xfrm>
          <a:prstGeom prst="rect">
            <a:avLst/>
          </a:prstGeom>
        </p:spPr>
        <p:txBody>
          <a:bodyPr wrap="square">
            <a:spAutoFit/>
          </a:bodyPr>
          <a:lstStyle/>
          <a:p>
            <a:pPr>
              <a:lnSpc>
                <a:spcPct val="150000"/>
              </a:lnSpc>
            </a:pPr>
            <a:r>
              <a:rPr lang="en-CN" sz="2800" dirty="0"/>
              <a:t>随之而来的</a:t>
            </a:r>
            <a:r>
              <a:rPr lang="en-CN" sz="2800" dirty="0">
                <a:solidFill>
                  <a:srgbClr val="C00000"/>
                </a:solidFill>
              </a:rPr>
              <a:t>问题</a:t>
            </a:r>
            <a:r>
              <a:rPr lang="zh-CN" altLang="en-US" sz="2800" dirty="0"/>
              <a:t>：</a:t>
            </a:r>
            <a:endParaRPr lang="en-US" altLang="zh-CN" sz="2800" dirty="0"/>
          </a:p>
          <a:p>
            <a:pPr>
              <a:lnSpc>
                <a:spcPct val="150000"/>
              </a:lnSpc>
            </a:pPr>
            <a:r>
              <a:rPr lang="en-US" altLang="zh-CN" sz="2800" dirty="0"/>
              <a:t>1</a:t>
            </a:r>
            <a:r>
              <a:rPr lang="zh-CN" altLang="en-US" sz="2800" dirty="0"/>
              <a:t>、什么是树干？树枝？树叶？</a:t>
            </a:r>
            <a:endParaRPr lang="en-CN" sz="2800" dirty="0"/>
          </a:p>
        </p:txBody>
      </p:sp>
      <p:sp>
        <p:nvSpPr>
          <p:cNvPr id="10" name="Rectangle 9">
            <a:extLst>
              <a:ext uri="{FF2B5EF4-FFF2-40B4-BE49-F238E27FC236}">
                <a16:creationId xmlns:a16="http://schemas.microsoft.com/office/drawing/2014/main" id="{19C2EF21-002D-4C46-94DC-FC71DDBE8B85}"/>
              </a:ext>
            </a:extLst>
          </p:cNvPr>
          <p:cNvSpPr/>
          <p:nvPr/>
        </p:nvSpPr>
        <p:spPr>
          <a:xfrm>
            <a:off x="4193177" y="5713084"/>
            <a:ext cx="7307819" cy="658385"/>
          </a:xfrm>
          <a:prstGeom prst="rect">
            <a:avLst/>
          </a:prstGeom>
        </p:spPr>
        <p:txBody>
          <a:bodyPr wrap="square">
            <a:spAutoFit/>
          </a:bodyPr>
          <a:lstStyle/>
          <a:p>
            <a:pPr>
              <a:lnSpc>
                <a:spcPct val="150000"/>
              </a:lnSpc>
            </a:pPr>
            <a:r>
              <a:rPr lang="en-US" altLang="zh-CN" sz="2800" dirty="0"/>
              <a:t>2</a:t>
            </a:r>
            <a:r>
              <a:rPr lang="zh-CN" altLang="en-US" sz="2800" dirty="0"/>
              <a:t>、判断右边的图片</a:t>
            </a:r>
            <a:r>
              <a:rPr lang="zh-CN" altLang="en-CN" sz="2800" dirty="0"/>
              <a:t>不是树</a:t>
            </a:r>
            <a:endParaRPr lang="en-CN" sz="2800" dirty="0"/>
          </a:p>
        </p:txBody>
      </p:sp>
      <p:pic>
        <p:nvPicPr>
          <p:cNvPr id="9" name="Picture 8">
            <a:extLst>
              <a:ext uri="{FF2B5EF4-FFF2-40B4-BE49-F238E27FC236}">
                <a16:creationId xmlns:a16="http://schemas.microsoft.com/office/drawing/2014/main" id="{1A4A1AB0-7545-2B4E-8689-9F57C9CE8E43}"/>
              </a:ext>
            </a:extLst>
          </p:cNvPr>
          <p:cNvPicPr>
            <a:picLocks noChangeAspect="1"/>
          </p:cNvPicPr>
          <p:nvPr/>
        </p:nvPicPr>
        <p:blipFill rotWithShape="1">
          <a:blip r:embed="rId4"/>
          <a:srcRect t="6516" r="5746"/>
          <a:stretch/>
        </p:blipFill>
        <p:spPr>
          <a:xfrm>
            <a:off x="9431282" y="3935107"/>
            <a:ext cx="1959972" cy="2074742"/>
          </a:xfrm>
          <a:prstGeom prst="rect">
            <a:avLst/>
          </a:prstGeom>
        </p:spPr>
      </p:pic>
    </p:spTree>
    <p:extLst>
      <p:ext uri="{BB962C8B-B14F-4D97-AF65-F5344CB8AC3E}">
        <p14:creationId xmlns:p14="http://schemas.microsoft.com/office/powerpoint/2010/main" val="219058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116208"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61902" y="876204"/>
            <a:ext cx="552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非</a:t>
            </a:r>
            <a:r>
              <a:rPr lang="zh-CN" altLang="en-CN" sz="3200" spc="-10" dirty="0">
                <a:solidFill>
                  <a:srgbClr val="7030A0"/>
                </a:solidFill>
                <a:latin typeface="+mn-ea"/>
              </a:rPr>
              <a:t>显著式</a:t>
            </a:r>
            <a:r>
              <a:rPr lang="zh-CN" altLang="en-US" sz="3200" spc="-10" dirty="0">
                <a:solidFill>
                  <a:srgbClr val="7030A0"/>
                </a:solidFill>
                <a:latin typeface="+mn-ea"/>
              </a:rPr>
              <a:t>编程</a:t>
            </a:r>
            <a:endParaRPr lang="en-US" altLang="zh-CN" sz="3200" spc="-10" dirty="0">
              <a:latin typeface="+mn-ea"/>
            </a:endParaRPr>
          </a:p>
        </p:txBody>
      </p:sp>
      <p:sp>
        <p:nvSpPr>
          <p:cNvPr id="2" name="Rectangle 1">
            <a:extLst>
              <a:ext uri="{FF2B5EF4-FFF2-40B4-BE49-F238E27FC236}">
                <a16:creationId xmlns:a16="http://schemas.microsoft.com/office/drawing/2014/main" id="{3090A67F-D027-D345-BBDA-643789F9E32A}"/>
              </a:ext>
            </a:extLst>
          </p:cNvPr>
          <p:cNvSpPr/>
          <p:nvPr/>
        </p:nvSpPr>
        <p:spPr>
          <a:xfrm>
            <a:off x="961902" y="1430132"/>
            <a:ext cx="10792776" cy="661656"/>
          </a:xfrm>
          <a:prstGeom prst="rect">
            <a:avLst/>
          </a:prstGeom>
        </p:spPr>
        <p:txBody>
          <a:bodyPr wrap="square">
            <a:spAutoFit/>
          </a:bodyPr>
          <a:lstStyle/>
          <a:p>
            <a:pPr>
              <a:lnSpc>
                <a:spcPct val="150000"/>
              </a:lnSpc>
            </a:pPr>
            <a:r>
              <a:rPr lang="zh-CN" altLang="en-US" sz="2800" dirty="0"/>
              <a:t>     </a:t>
            </a:r>
            <a:r>
              <a:rPr lang="zh-CN" altLang="en-US" sz="2800" b="1" dirty="0"/>
              <a:t>无需人为</a:t>
            </a:r>
            <a:r>
              <a:rPr lang="zh-CN" altLang="en-US" sz="2800" dirty="0"/>
              <a:t>给出所有的步骤和</a:t>
            </a:r>
            <a:r>
              <a:rPr lang="zh-CN" altLang="en-US" sz="2800" b="1" dirty="0"/>
              <a:t>约束</a:t>
            </a:r>
            <a:r>
              <a:rPr lang="zh-CN" altLang="en-US" sz="2800" dirty="0"/>
              <a:t>计算机必须总结什么规律</a:t>
            </a:r>
            <a:endParaRPr lang="en-CN" sz="2800" dirty="0"/>
          </a:p>
        </p:txBody>
      </p:sp>
      <p:pic>
        <p:nvPicPr>
          <p:cNvPr id="12290" name="Picture 2" descr="Tree of Life - Origins">
            <a:extLst>
              <a:ext uri="{FF2B5EF4-FFF2-40B4-BE49-F238E27FC236}">
                <a16:creationId xmlns:a16="http://schemas.microsoft.com/office/drawing/2014/main" id="{F22125B7-39F6-054F-81EC-8898D7143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91" y="2240450"/>
            <a:ext cx="2958469" cy="16005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79B05E9-5AAA-6248-9829-6E6A4433AAE9}"/>
              </a:ext>
            </a:extLst>
          </p:cNvPr>
          <p:cNvPicPr>
            <a:picLocks noChangeAspect="1"/>
          </p:cNvPicPr>
          <p:nvPr/>
        </p:nvPicPr>
        <p:blipFill rotWithShape="1">
          <a:blip r:embed="rId4"/>
          <a:srcRect t="6516" r="5746"/>
          <a:stretch/>
        </p:blipFill>
        <p:spPr>
          <a:xfrm>
            <a:off x="2482149" y="3453089"/>
            <a:ext cx="1240089" cy="1312705"/>
          </a:xfrm>
          <a:prstGeom prst="rect">
            <a:avLst/>
          </a:prstGeom>
        </p:spPr>
      </p:pic>
      <p:pic>
        <p:nvPicPr>
          <p:cNvPr id="11" name="Picture 10">
            <a:extLst>
              <a:ext uri="{FF2B5EF4-FFF2-40B4-BE49-F238E27FC236}">
                <a16:creationId xmlns:a16="http://schemas.microsoft.com/office/drawing/2014/main" id="{21D26184-7107-4944-AD17-5E280E03DBD5}"/>
              </a:ext>
            </a:extLst>
          </p:cNvPr>
          <p:cNvPicPr>
            <a:picLocks noChangeAspect="1"/>
          </p:cNvPicPr>
          <p:nvPr/>
        </p:nvPicPr>
        <p:blipFill>
          <a:blip r:embed="rId5"/>
          <a:stretch>
            <a:fillRect/>
          </a:stretch>
        </p:blipFill>
        <p:spPr>
          <a:xfrm>
            <a:off x="696909" y="3866171"/>
            <a:ext cx="1641662" cy="1548150"/>
          </a:xfrm>
          <a:prstGeom prst="rect">
            <a:avLst/>
          </a:prstGeom>
        </p:spPr>
      </p:pic>
      <p:pic>
        <p:nvPicPr>
          <p:cNvPr id="12" name="Picture 11">
            <a:extLst>
              <a:ext uri="{FF2B5EF4-FFF2-40B4-BE49-F238E27FC236}">
                <a16:creationId xmlns:a16="http://schemas.microsoft.com/office/drawing/2014/main" id="{2686FE12-19FC-2541-BDE4-A1466B334E4D}"/>
              </a:ext>
            </a:extLst>
          </p:cNvPr>
          <p:cNvPicPr>
            <a:picLocks noChangeAspect="1"/>
          </p:cNvPicPr>
          <p:nvPr/>
        </p:nvPicPr>
        <p:blipFill>
          <a:blip r:embed="rId6"/>
          <a:stretch>
            <a:fillRect/>
          </a:stretch>
        </p:blipFill>
        <p:spPr>
          <a:xfrm>
            <a:off x="2338571" y="4788190"/>
            <a:ext cx="1688372" cy="1252261"/>
          </a:xfrm>
          <a:prstGeom prst="rect">
            <a:avLst/>
          </a:prstGeom>
        </p:spPr>
      </p:pic>
      <p:cxnSp>
        <p:nvCxnSpPr>
          <p:cNvPr id="16" name="Straight Arrow Connector 15">
            <a:extLst>
              <a:ext uri="{FF2B5EF4-FFF2-40B4-BE49-F238E27FC236}">
                <a16:creationId xmlns:a16="http://schemas.microsoft.com/office/drawing/2014/main" id="{27037D4C-696A-0146-B091-539AFE233C2F}"/>
              </a:ext>
            </a:extLst>
          </p:cNvPr>
          <p:cNvCxnSpPr>
            <a:cxnSpLocks/>
          </p:cNvCxnSpPr>
          <p:nvPr/>
        </p:nvCxnSpPr>
        <p:spPr>
          <a:xfrm>
            <a:off x="3837935" y="410944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95E5-E411-B046-8E54-7038C34B1F23}"/>
              </a:ext>
            </a:extLst>
          </p:cNvPr>
          <p:cNvPicPr>
            <a:picLocks noChangeAspect="1"/>
          </p:cNvPicPr>
          <p:nvPr/>
        </p:nvPicPr>
        <p:blipFill>
          <a:blip r:embed="rId7"/>
          <a:stretch>
            <a:fillRect/>
          </a:stretch>
        </p:blipFill>
        <p:spPr>
          <a:xfrm>
            <a:off x="4821659" y="3040739"/>
            <a:ext cx="2387600" cy="2120900"/>
          </a:xfrm>
          <a:prstGeom prst="rect">
            <a:avLst/>
          </a:prstGeom>
        </p:spPr>
      </p:pic>
      <p:cxnSp>
        <p:nvCxnSpPr>
          <p:cNvPr id="14" name="Straight Arrow Connector 13">
            <a:extLst>
              <a:ext uri="{FF2B5EF4-FFF2-40B4-BE49-F238E27FC236}">
                <a16:creationId xmlns:a16="http://schemas.microsoft.com/office/drawing/2014/main" id="{0B076864-1292-1642-B98F-CDB5C6CB1088}"/>
              </a:ext>
            </a:extLst>
          </p:cNvPr>
          <p:cNvCxnSpPr>
            <a:cxnSpLocks/>
          </p:cNvCxnSpPr>
          <p:nvPr/>
        </p:nvCxnSpPr>
        <p:spPr>
          <a:xfrm>
            <a:off x="7371357" y="410944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E3EA5FB-5313-D941-B6FD-8E407BAA1A94}"/>
              </a:ext>
            </a:extLst>
          </p:cNvPr>
          <p:cNvSpPr/>
          <p:nvPr/>
        </p:nvSpPr>
        <p:spPr>
          <a:xfrm>
            <a:off x="818942" y="4945056"/>
            <a:ext cx="1397597" cy="1062727"/>
          </a:xfrm>
          <a:prstGeom prst="rect">
            <a:avLst/>
          </a:prstGeom>
        </p:spPr>
        <p:txBody>
          <a:bodyPr wrap="square">
            <a:spAutoFit/>
          </a:bodyPr>
          <a:lstStyle/>
          <a:p>
            <a:pPr>
              <a:lnSpc>
                <a:spcPct val="150000"/>
              </a:lnSpc>
            </a:pPr>
            <a:r>
              <a:rPr lang="en-US" sz="4800" dirty="0"/>
              <a:t>……</a:t>
            </a:r>
            <a:endParaRPr lang="en-CN" sz="4800" dirty="0"/>
          </a:p>
        </p:txBody>
      </p:sp>
      <p:pic>
        <p:nvPicPr>
          <p:cNvPr id="5" name="Picture 4">
            <a:extLst>
              <a:ext uri="{FF2B5EF4-FFF2-40B4-BE49-F238E27FC236}">
                <a16:creationId xmlns:a16="http://schemas.microsoft.com/office/drawing/2014/main" id="{6E2F9D4B-E0F5-7D40-BA88-D1D859938BA3}"/>
              </a:ext>
            </a:extLst>
          </p:cNvPr>
          <p:cNvPicPr>
            <a:picLocks noChangeAspect="1"/>
          </p:cNvPicPr>
          <p:nvPr/>
        </p:nvPicPr>
        <p:blipFill>
          <a:blip r:embed="rId8"/>
          <a:stretch>
            <a:fillRect/>
          </a:stretch>
        </p:blipFill>
        <p:spPr>
          <a:xfrm>
            <a:off x="8219408" y="4589575"/>
            <a:ext cx="1956577" cy="1400205"/>
          </a:xfrm>
          <a:prstGeom prst="rect">
            <a:avLst/>
          </a:prstGeom>
        </p:spPr>
      </p:pic>
      <p:pic>
        <p:nvPicPr>
          <p:cNvPr id="6" name="Picture 5">
            <a:extLst>
              <a:ext uri="{FF2B5EF4-FFF2-40B4-BE49-F238E27FC236}">
                <a16:creationId xmlns:a16="http://schemas.microsoft.com/office/drawing/2014/main" id="{BD53D0A3-2332-0241-BAFD-2364A13B0D69}"/>
              </a:ext>
            </a:extLst>
          </p:cNvPr>
          <p:cNvPicPr>
            <a:picLocks noChangeAspect="1"/>
          </p:cNvPicPr>
          <p:nvPr/>
        </p:nvPicPr>
        <p:blipFill>
          <a:blip r:embed="rId9"/>
          <a:stretch>
            <a:fillRect/>
          </a:stretch>
        </p:blipFill>
        <p:spPr>
          <a:xfrm>
            <a:off x="8318810" y="2423979"/>
            <a:ext cx="1813727" cy="1845627"/>
          </a:xfrm>
          <a:prstGeom prst="rect">
            <a:avLst/>
          </a:prstGeom>
        </p:spPr>
      </p:pic>
      <p:sp>
        <p:nvSpPr>
          <p:cNvPr id="17" name="Rectangle 16">
            <a:extLst>
              <a:ext uri="{FF2B5EF4-FFF2-40B4-BE49-F238E27FC236}">
                <a16:creationId xmlns:a16="http://schemas.microsoft.com/office/drawing/2014/main" id="{88A4CD3D-E7AA-0844-BE50-25B693B26690}"/>
              </a:ext>
            </a:extLst>
          </p:cNvPr>
          <p:cNvSpPr/>
          <p:nvPr/>
        </p:nvSpPr>
        <p:spPr>
          <a:xfrm>
            <a:off x="10129426" y="3082418"/>
            <a:ext cx="1109039" cy="658385"/>
          </a:xfrm>
          <a:prstGeom prst="rect">
            <a:avLst/>
          </a:prstGeom>
        </p:spPr>
        <p:txBody>
          <a:bodyPr wrap="square">
            <a:spAutoFit/>
          </a:bodyPr>
          <a:lstStyle/>
          <a:p>
            <a:pPr>
              <a:lnSpc>
                <a:spcPct val="150000"/>
              </a:lnSpc>
            </a:pPr>
            <a:r>
              <a:rPr lang="en-US" altLang="zh-CN" sz="2800" dirty="0"/>
              <a:t>Tree</a:t>
            </a:r>
            <a:endParaRPr lang="en-CN" sz="2800" dirty="0"/>
          </a:p>
        </p:txBody>
      </p:sp>
      <p:sp>
        <p:nvSpPr>
          <p:cNvPr id="18" name="Rectangle 17">
            <a:extLst>
              <a:ext uri="{FF2B5EF4-FFF2-40B4-BE49-F238E27FC236}">
                <a16:creationId xmlns:a16="http://schemas.microsoft.com/office/drawing/2014/main" id="{0E8DD6C9-8622-1444-8C80-DF9E6F541C0B}"/>
              </a:ext>
            </a:extLst>
          </p:cNvPr>
          <p:cNvSpPr/>
          <p:nvPr/>
        </p:nvSpPr>
        <p:spPr>
          <a:xfrm>
            <a:off x="10175985" y="4873038"/>
            <a:ext cx="1636434" cy="658385"/>
          </a:xfrm>
          <a:prstGeom prst="rect">
            <a:avLst/>
          </a:prstGeom>
        </p:spPr>
        <p:txBody>
          <a:bodyPr wrap="square">
            <a:spAutoFit/>
          </a:bodyPr>
          <a:lstStyle/>
          <a:p>
            <a:pPr>
              <a:lnSpc>
                <a:spcPct val="150000"/>
              </a:lnSpc>
            </a:pPr>
            <a:r>
              <a:rPr lang="en-US" altLang="zh-CN" sz="2800" dirty="0"/>
              <a:t>Not tree</a:t>
            </a:r>
            <a:endParaRPr lang="en-CN" sz="2800" dirty="0"/>
          </a:p>
        </p:txBody>
      </p:sp>
    </p:spTree>
    <p:extLst>
      <p:ext uri="{BB962C8B-B14F-4D97-AF65-F5344CB8AC3E}">
        <p14:creationId xmlns:p14="http://schemas.microsoft.com/office/powerpoint/2010/main" val="31778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linds(horizontal)">
                                      <p:cBhvr>
                                        <p:cTn id="45" dur="500"/>
                                        <p:tgtEl>
                                          <p:spTgt spid="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en-US" altLang="zh-CN" sz="3200" spc="-10" dirty="0">
                <a:latin typeface="+mn-ea"/>
              </a:rPr>
              <a:t>1998</a:t>
            </a:r>
            <a:r>
              <a:rPr lang="zh-CN" altLang="en-US" sz="3200" spc="-10" dirty="0">
                <a:latin typeface="+mn-ea"/>
              </a:rPr>
              <a:t>年</a:t>
            </a:r>
            <a:r>
              <a:rPr lang="en-CN" altLang="zh-CN" sz="3200" spc="-10" dirty="0">
                <a:latin typeface="+mn-ea"/>
              </a:rPr>
              <a:t>Tom Mitchell</a:t>
            </a:r>
            <a:r>
              <a:rPr lang="zh-CN" altLang="en-US" sz="3200" spc="-10" dirty="0">
                <a:latin typeface="+mn-ea"/>
              </a:rPr>
              <a:t>定义机器学习为</a:t>
            </a:r>
            <a:endParaRPr lang="en-US" altLang="zh-CN" sz="3200" spc="-10" dirty="0">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89828" cy="426497"/>
          </a:xfrm>
        </p:spPr>
        <p:txBody>
          <a:bodyPr/>
          <a:lstStyle/>
          <a:p>
            <a:pPr marL="0" indent="0">
              <a:buNone/>
            </a:pPr>
            <a:r>
              <a:rPr lang="en-US" altLang="zh-CN" sz="4000" dirty="0"/>
              <a:t>1.2</a:t>
            </a:r>
            <a:r>
              <a:rPr lang="zh-CN" altLang="en-US" sz="4000" dirty="0"/>
              <a:t>、机器学习的定义</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424856" y="1788936"/>
            <a:ext cx="8418202" cy="1827552"/>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400" spc="-10" dirty="0">
                <a:solidFill>
                  <a:schemeClr val="accent1">
                    <a:lumMod val="50000"/>
                  </a:schemeClr>
                </a:solidFill>
                <a:latin typeface="+mn-ea"/>
              </a:rPr>
              <a:t>      </a:t>
            </a:r>
            <a:r>
              <a:rPr lang="en-US" altLang="zh-CN" sz="2400" spc="-10" dirty="0">
                <a:solidFill>
                  <a:schemeClr val="accent1">
                    <a:lumMod val="50000"/>
                  </a:schemeClr>
                </a:solidFill>
                <a:latin typeface="+mn-ea"/>
              </a:rPr>
              <a:t>A computer program is said to learn from experience E with respect to some class of tasks T and performance measure P, if its performance at tasks in T, as measured by P, improves with experience E.</a:t>
            </a:r>
          </a:p>
        </p:txBody>
      </p:sp>
      <p:sp>
        <p:nvSpPr>
          <p:cNvPr id="2" name="Rectangle 1">
            <a:extLst>
              <a:ext uri="{FF2B5EF4-FFF2-40B4-BE49-F238E27FC236}">
                <a16:creationId xmlns:a16="http://schemas.microsoft.com/office/drawing/2014/main" id="{CA1CC8E6-C292-4947-98D2-3618BA7D9338}"/>
              </a:ext>
            </a:extLst>
          </p:cNvPr>
          <p:cNvSpPr/>
          <p:nvPr/>
        </p:nvSpPr>
        <p:spPr>
          <a:xfrm>
            <a:off x="8879984" y="5487680"/>
            <a:ext cx="2958778" cy="646331"/>
          </a:xfrm>
          <a:prstGeom prst="rect">
            <a:avLst/>
          </a:prstGeom>
        </p:spPr>
        <p:txBody>
          <a:bodyPr wrap="square">
            <a:spAutoFit/>
          </a:bodyPr>
          <a:lstStyle/>
          <a:p>
            <a:r>
              <a:rPr lang="zh-CN" altLang="en-US" spc="-10" dirty="0">
                <a:solidFill>
                  <a:schemeClr val="accent1">
                    <a:lumMod val="75000"/>
                  </a:schemeClr>
                </a:solidFill>
                <a:latin typeface="+mn-ea"/>
              </a:rPr>
              <a:t>      </a:t>
            </a:r>
            <a:r>
              <a:rPr lang="zh-CN" altLang="en-CN" spc="-10" dirty="0">
                <a:solidFill>
                  <a:schemeClr val="accent1">
                    <a:lumMod val="75000"/>
                  </a:schemeClr>
                </a:solidFill>
                <a:latin typeface="+mn-ea"/>
              </a:rPr>
              <a:t>机器学习</a:t>
            </a:r>
            <a:r>
              <a:rPr lang="zh-CN" altLang="en-US" spc="-10" dirty="0">
                <a:solidFill>
                  <a:schemeClr val="accent1">
                    <a:lumMod val="75000"/>
                  </a:schemeClr>
                </a:solidFill>
                <a:latin typeface="+mn-ea"/>
              </a:rPr>
              <a:t>领域第一本成熟的教科书</a:t>
            </a:r>
            <a:endParaRPr lang="en-CN" dirty="0">
              <a:solidFill>
                <a:schemeClr val="accent1">
                  <a:lumMod val="75000"/>
                </a:schemeClr>
              </a:solidFill>
            </a:endParaRPr>
          </a:p>
        </p:txBody>
      </p:sp>
      <p:sp>
        <p:nvSpPr>
          <p:cNvPr id="24" name="文本框 119">
            <a:extLst>
              <a:ext uri="{FF2B5EF4-FFF2-40B4-BE49-F238E27FC236}">
                <a16:creationId xmlns:a16="http://schemas.microsoft.com/office/drawing/2014/main" id="{B2A81A89-D542-E24B-BFE6-6DDC7B023214}"/>
              </a:ext>
            </a:extLst>
          </p:cNvPr>
          <p:cNvSpPr txBox="1"/>
          <p:nvPr/>
        </p:nvSpPr>
        <p:spPr>
          <a:xfrm>
            <a:off x="440514" y="3979181"/>
            <a:ext cx="8418202" cy="2116733"/>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800" spc="-10" dirty="0">
                <a:solidFill>
                  <a:schemeClr val="accent1">
                    <a:lumMod val="50000"/>
                  </a:schemeClr>
                </a:solidFill>
                <a:latin typeface="+mn-ea"/>
              </a:rPr>
              <a:t>      一个计算机程序被称为可学习，是指它能够针对某个</a:t>
            </a:r>
            <a:r>
              <a:rPr lang="zh-CN" altLang="en-US" sz="2800" b="1" spc="-10" dirty="0">
                <a:solidFill>
                  <a:srgbClr val="FF0000"/>
                </a:solidFill>
                <a:latin typeface="+mn-ea"/>
              </a:rPr>
              <a:t>任务</a:t>
            </a:r>
            <a:r>
              <a:rPr lang="en-US" altLang="zh-CN" sz="2800" b="1" spc="-10" dirty="0">
                <a:solidFill>
                  <a:srgbClr val="FF0000"/>
                </a:solidFill>
                <a:latin typeface="+mn-ea"/>
              </a:rPr>
              <a:t>T</a:t>
            </a:r>
            <a:r>
              <a:rPr lang="zh-CN" altLang="en-US" sz="2800" spc="-10" dirty="0">
                <a:solidFill>
                  <a:schemeClr val="accent1">
                    <a:lumMod val="50000"/>
                  </a:schemeClr>
                </a:solidFill>
                <a:latin typeface="+mn-ea"/>
              </a:rPr>
              <a:t>和某个</a:t>
            </a:r>
            <a:r>
              <a:rPr lang="zh-CN" altLang="en-US" sz="2800" b="1" spc="-10" dirty="0">
                <a:solidFill>
                  <a:srgbClr val="FF0000"/>
                </a:solidFill>
                <a:latin typeface="+mn-ea"/>
              </a:rPr>
              <a:t>性能指标</a:t>
            </a:r>
            <a:r>
              <a:rPr lang="en-US" altLang="zh-CN" sz="2800" b="1" spc="-10" dirty="0">
                <a:solidFill>
                  <a:srgbClr val="FF0000"/>
                </a:solidFill>
                <a:latin typeface="+mn-ea"/>
              </a:rPr>
              <a:t>P</a:t>
            </a:r>
            <a:r>
              <a:rPr lang="zh-CN" altLang="en-US" sz="2800" spc="-10" dirty="0">
                <a:solidFill>
                  <a:schemeClr val="accent1">
                    <a:lumMod val="50000"/>
                  </a:schemeClr>
                </a:solidFill>
                <a:latin typeface="+mn-ea"/>
              </a:rPr>
              <a:t>，从</a:t>
            </a:r>
            <a:r>
              <a:rPr lang="zh-CN" altLang="en-US" sz="2800" b="1" spc="-10" dirty="0">
                <a:solidFill>
                  <a:srgbClr val="FF0000"/>
                </a:solidFill>
                <a:latin typeface="+mn-ea"/>
              </a:rPr>
              <a:t>经验</a:t>
            </a:r>
            <a:r>
              <a:rPr lang="en-US" altLang="zh-CN" sz="2800" b="1" spc="-10" dirty="0">
                <a:solidFill>
                  <a:srgbClr val="FF0000"/>
                </a:solidFill>
                <a:latin typeface="+mn-ea"/>
              </a:rPr>
              <a:t>E</a:t>
            </a:r>
            <a:r>
              <a:rPr lang="zh-CN" altLang="en-US" sz="2800" spc="-10" dirty="0">
                <a:solidFill>
                  <a:schemeClr val="accent1">
                    <a:lumMod val="50000"/>
                  </a:schemeClr>
                </a:solidFill>
                <a:latin typeface="+mn-ea"/>
              </a:rPr>
              <a:t>中学习，并且它在</a:t>
            </a:r>
            <a:r>
              <a:rPr lang="en-US" altLang="zh-CN" sz="2800" spc="-10" dirty="0">
                <a:solidFill>
                  <a:schemeClr val="accent1">
                    <a:lumMod val="50000"/>
                  </a:schemeClr>
                </a:solidFill>
                <a:latin typeface="+mn-ea"/>
              </a:rPr>
              <a:t>T</a:t>
            </a:r>
            <a:r>
              <a:rPr lang="zh-CN" altLang="en-US" sz="2800" spc="-10" dirty="0">
                <a:solidFill>
                  <a:schemeClr val="accent1">
                    <a:lumMod val="50000"/>
                  </a:schemeClr>
                </a:solidFill>
                <a:latin typeface="+mn-ea"/>
              </a:rPr>
              <a:t>上被</a:t>
            </a:r>
            <a:r>
              <a:rPr lang="en-US" altLang="zh-CN" sz="2800" spc="-10" dirty="0">
                <a:solidFill>
                  <a:schemeClr val="accent1">
                    <a:lumMod val="50000"/>
                  </a:schemeClr>
                </a:solidFill>
                <a:latin typeface="+mn-ea"/>
              </a:rPr>
              <a:t>P</a:t>
            </a:r>
            <a:r>
              <a:rPr lang="zh-CN" altLang="en-US" sz="2800" spc="-10" dirty="0">
                <a:solidFill>
                  <a:schemeClr val="accent1">
                    <a:lumMod val="50000"/>
                  </a:schemeClr>
                </a:solidFill>
                <a:latin typeface="+mn-ea"/>
              </a:rPr>
              <a:t>所衡量的性能指标，会随着经验</a:t>
            </a:r>
            <a:r>
              <a:rPr lang="en-US" altLang="zh-CN" sz="2800" spc="-10" dirty="0">
                <a:solidFill>
                  <a:schemeClr val="accent1">
                    <a:lumMod val="50000"/>
                  </a:schemeClr>
                </a:solidFill>
                <a:latin typeface="+mn-ea"/>
              </a:rPr>
              <a:t>E</a:t>
            </a:r>
            <a:r>
              <a:rPr lang="zh-CN" altLang="en-US" sz="2800" spc="-10" dirty="0">
                <a:solidFill>
                  <a:schemeClr val="accent1">
                    <a:lumMod val="50000"/>
                  </a:schemeClr>
                </a:solidFill>
                <a:latin typeface="+mn-ea"/>
              </a:rPr>
              <a:t>的增加而提高。</a:t>
            </a:r>
            <a:endParaRPr lang="en-US" altLang="zh-CN" sz="2800" spc="-10" dirty="0">
              <a:solidFill>
                <a:schemeClr val="accent1">
                  <a:lumMod val="50000"/>
                </a:schemeClr>
              </a:solidFill>
              <a:latin typeface="+mn-ea"/>
            </a:endParaRPr>
          </a:p>
        </p:txBody>
      </p:sp>
      <p:pic>
        <p:nvPicPr>
          <p:cNvPr id="7" name="Picture 6">
            <a:extLst>
              <a:ext uri="{FF2B5EF4-FFF2-40B4-BE49-F238E27FC236}">
                <a16:creationId xmlns:a16="http://schemas.microsoft.com/office/drawing/2014/main" id="{8861A6D5-C44D-004E-A835-B75006D9200F}"/>
              </a:ext>
            </a:extLst>
          </p:cNvPr>
          <p:cNvPicPr>
            <a:picLocks noChangeAspect="1"/>
          </p:cNvPicPr>
          <p:nvPr/>
        </p:nvPicPr>
        <p:blipFill>
          <a:blip r:embed="rId3"/>
          <a:stretch>
            <a:fillRect/>
          </a:stretch>
        </p:blipFill>
        <p:spPr>
          <a:xfrm>
            <a:off x="9102073" y="1715780"/>
            <a:ext cx="2514600" cy="3771900"/>
          </a:xfrm>
          <a:prstGeom prst="rect">
            <a:avLst/>
          </a:prstGeom>
        </p:spPr>
      </p:pic>
    </p:spTree>
    <p:extLst>
      <p:ext uri="{BB962C8B-B14F-4D97-AF65-F5344CB8AC3E}">
        <p14:creationId xmlns:p14="http://schemas.microsoft.com/office/powerpoint/2010/main" val="255527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55104"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566962" y="910491"/>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举例：</a:t>
            </a:r>
            <a:r>
              <a:rPr lang="zh-CN" altLang="en-CN" sz="3200" spc="-10" dirty="0">
                <a:solidFill>
                  <a:srgbClr val="FF0000"/>
                </a:solidFill>
                <a:latin typeface="+mn-ea"/>
              </a:rPr>
              <a:t>树的</a:t>
            </a:r>
            <a:r>
              <a:rPr lang="zh-CN" altLang="en-US" sz="3200" spc="-10" dirty="0">
                <a:solidFill>
                  <a:srgbClr val="FF0000"/>
                </a:solidFill>
                <a:latin typeface="+mn-ea"/>
              </a:rPr>
              <a:t>识别</a:t>
            </a:r>
            <a:endParaRPr lang="en-US" altLang="zh-CN" sz="3200" spc="-10" dirty="0">
              <a:solidFill>
                <a:srgbClr val="FF0000"/>
              </a:solidFill>
              <a:latin typeface="+mn-ea"/>
            </a:endParaRPr>
          </a:p>
        </p:txBody>
      </p:sp>
      <p:sp>
        <p:nvSpPr>
          <p:cNvPr id="5" name="Rectangle 4">
            <a:extLst>
              <a:ext uri="{FF2B5EF4-FFF2-40B4-BE49-F238E27FC236}">
                <a16:creationId xmlns:a16="http://schemas.microsoft.com/office/drawing/2014/main" id="{D6D70E34-7C85-754F-ABB3-2527D39FA7E9}"/>
              </a:ext>
            </a:extLst>
          </p:cNvPr>
          <p:cNvSpPr/>
          <p:nvPr/>
        </p:nvSpPr>
        <p:spPr>
          <a:xfrm>
            <a:off x="1476067" y="3766493"/>
            <a:ext cx="6941431" cy="661656"/>
          </a:xfrm>
          <a:prstGeom prst="rect">
            <a:avLst/>
          </a:prstGeom>
        </p:spPr>
        <p:txBody>
          <a:bodyPr wrap="square">
            <a:spAutoFit/>
          </a:bodyPr>
          <a:lstStyle/>
          <a:p>
            <a:pPr>
              <a:lnSpc>
                <a:spcPct val="150000"/>
              </a:lnSpc>
            </a:pPr>
            <a:r>
              <a:rPr lang="zh-CN" altLang="en-CN" sz="2800" dirty="0">
                <a:solidFill>
                  <a:schemeClr val="accent1">
                    <a:lumMod val="75000"/>
                  </a:schemeClr>
                </a:solidFill>
              </a:rPr>
              <a:t>任务</a:t>
            </a:r>
            <a:r>
              <a:rPr lang="en-US" altLang="zh-CN" sz="2800" dirty="0">
                <a:solidFill>
                  <a:schemeClr val="accent1">
                    <a:lumMod val="75000"/>
                  </a:schemeClr>
                </a:solidFill>
              </a:rPr>
              <a:t>T</a:t>
            </a:r>
            <a:r>
              <a:rPr lang="zh-CN" altLang="en-US" sz="2800" dirty="0"/>
              <a:t>：</a:t>
            </a:r>
            <a:endParaRPr lang="en-US" altLang="zh-CN" sz="2800" dirty="0"/>
          </a:p>
        </p:txBody>
      </p:sp>
      <p:sp>
        <p:nvSpPr>
          <p:cNvPr id="6" name="Rectangle 5">
            <a:extLst>
              <a:ext uri="{FF2B5EF4-FFF2-40B4-BE49-F238E27FC236}">
                <a16:creationId xmlns:a16="http://schemas.microsoft.com/office/drawing/2014/main" id="{D8E3FB45-A22F-854F-B6A3-EE909390F231}"/>
              </a:ext>
            </a:extLst>
          </p:cNvPr>
          <p:cNvSpPr/>
          <p:nvPr/>
        </p:nvSpPr>
        <p:spPr>
          <a:xfrm>
            <a:off x="1476067" y="4367528"/>
            <a:ext cx="6941431" cy="661656"/>
          </a:xfrm>
          <a:prstGeom prst="rect">
            <a:avLst/>
          </a:prstGeom>
        </p:spPr>
        <p:txBody>
          <a:bodyPr wrap="square">
            <a:spAutoFit/>
          </a:bodyPr>
          <a:lstStyle/>
          <a:p>
            <a:pPr>
              <a:lnSpc>
                <a:spcPct val="150000"/>
              </a:lnSpc>
            </a:pPr>
            <a:r>
              <a:rPr lang="zh-CN" altLang="en-CN" sz="2800" dirty="0">
                <a:solidFill>
                  <a:schemeClr val="accent1">
                    <a:lumMod val="75000"/>
                  </a:schemeClr>
                </a:solidFill>
              </a:rPr>
              <a:t>经验</a:t>
            </a:r>
            <a:r>
              <a:rPr lang="en-US" altLang="zh-CN" sz="2800" dirty="0">
                <a:solidFill>
                  <a:schemeClr val="accent1">
                    <a:lumMod val="75000"/>
                  </a:schemeClr>
                </a:solidFill>
              </a:rPr>
              <a:t>E</a:t>
            </a:r>
            <a:r>
              <a:rPr lang="zh-CN" altLang="en-US" sz="2800" dirty="0"/>
              <a:t>：</a:t>
            </a:r>
            <a:endParaRPr lang="en-US" altLang="zh-CN" sz="2800" dirty="0"/>
          </a:p>
        </p:txBody>
      </p:sp>
      <p:sp>
        <p:nvSpPr>
          <p:cNvPr id="7" name="Rectangle 6">
            <a:extLst>
              <a:ext uri="{FF2B5EF4-FFF2-40B4-BE49-F238E27FC236}">
                <a16:creationId xmlns:a16="http://schemas.microsoft.com/office/drawing/2014/main" id="{14CDD305-6B0D-3D42-8577-AC28FD292F02}"/>
              </a:ext>
            </a:extLst>
          </p:cNvPr>
          <p:cNvSpPr/>
          <p:nvPr/>
        </p:nvSpPr>
        <p:spPr>
          <a:xfrm>
            <a:off x="1455773" y="4917418"/>
            <a:ext cx="8383556" cy="661656"/>
          </a:xfrm>
          <a:prstGeom prst="rect">
            <a:avLst/>
          </a:prstGeom>
        </p:spPr>
        <p:txBody>
          <a:bodyPr wrap="square">
            <a:spAutoFit/>
          </a:bodyPr>
          <a:lstStyle/>
          <a:p>
            <a:pPr>
              <a:lnSpc>
                <a:spcPct val="150000"/>
              </a:lnSpc>
            </a:pPr>
            <a:r>
              <a:rPr lang="zh-CN" altLang="en-CN" sz="2800" dirty="0">
                <a:solidFill>
                  <a:schemeClr val="accent1">
                    <a:lumMod val="75000"/>
                  </a:schemeClr>
                </a:solidFill>
              </a:rPr>
              <a:t>性能</a:t>
            </a:r>
            <a:r>
              <a:rPr lang="en-US" altLang="zh-CN" sz="2800" dirty="0">
                <a:solidFill>
                  <a:schemeClr val="accent1">
                    <a:lumMod val="75000"/>
                  </a:schemeClr>
                </a:solidFill>
              </a:rPr>
              <a:t>P</a:t>
            </a:r>
            <a:r>
              <a:rPr lang="zh-CN" altLang="en-US" sz="2800" dirty="0"/>
              <a:t>：</a:t>
            </a:r>
            <a:endParaRPr lang="en-US" altLang="zh-CN" sz="2800" dirty="0"/>
          </a:p>
        </p:txBody>
      </p:sp>
      <p:sp>
        <p:nvSpPr>
          <p:cNvPr id="8" name="文本框 119">
            <a:extLst>
              <a:ext uri="{FF2B5EF4-FFF2-40B4-BE49-F238E27FC236}">
                <a16:creationId xmlns:a16="http://schemas.microsoft.com/office/drawing/2014/main" id="{A4C5092C-A4E0-C741-9A63-BDB2FFBBF68D}"/>
              </a:ext>
            </a:extLst>
          </p:cNvPr>
          <p:cNvSpPr txBox="1"/>
          <p:nvPr/>
        </p:nvSpPr>
        <p:spPr>
          <a:xfrm>
            <a:off x="500116" y="5663127"/>
            <a:ext cx="11338560" cy="565539"/>
          </a:xfrm>
          <a:prstGeom prst="rect">
            <a:avLst/>
          </a:prstGeom>
          <a:noFill/>
        </p:spPr>
        <p:txBody>
          <a:bodyPr wrap="square" rtlCol="0">
            <a:spAutoFit/>
          </a:bodyPr>
          <a:lstStyle/>
          <a:p>
            <a:pPr>
              <a:lnSpc>
                <a:spcPct val="120000"/>
              </a:lnSpc>
            </a:pPr>
            <a:r>
              <a:rPr lang="zh-CN" altLang="en-US" sz="2800" spc="-10" dirty="0">
                <a:latin typeface="+mn-ea"/>
              </a:rPr>
              <a:t>并且，随着</a:t>
            </a:r>
            <a:r>
              <a:rPr lang="zh-CN" altLang="en-US" sz="2800" b="1" spc="-10" dirty="0">
                <a:solidFill>
                  <a:srgbClr val="FF0000"/>
                </a:solidFill>
                <a:latin typeface="+mn-ea"/>
              </a:rPr>
              <a:t>经验</a:t>
            </a:r>
            <a:r>
              <a:rPr lang="en-US" altLang="zh-CN" sz="2800" b="1" spc="-10" dirty="0">
                <a:solidFill>
                  <a:srgbClr val="FF0000"/>
                </a:solidFill>
                <a:latin typeface="+mn-ea"/>
              </a:rPr>
              <a:t>E</a:t>
            </a:r>
            <a:r>
              <a:rPr lang="zh-CN" altLang="en-US" sz="2800" spc="-10" dirty="0">
                <a:latin typeface="+mn-ea"/>
              </a:rPr>
              <a:t>（输入树的图片）的</a:t>
            </a:r>
            <a:r>
              <a:rPr lang="zh-CN" altLang="en-US" sz="2800" b="1" spc="-10" dirty="0">
                <a:solidFill>
                  <a:srgbClr val="FF0000"/>
                </a:solidFill>
                <a:latin typeface="+mn-ea"/>
              </a:rPr>
              <a:t>增加</a:t>
            </a:r>
            <a:r>
              <a:rPr lang="zh-CN" altLang="en-US" sz="2800" spc="-10" dirty="0">
                <a:latin typeface="+mn-ea"/>
              </a:rPr>
              <a:t>，</a:t>
            </a:r>
            <a:r>
              <a:rPr lang="zh-CN" altLang="en-US" sz="2800" b="1" spc="-10" dirty="0">
                <a:solidFill>
                  <a:srgbClr val="FF0000"/>
                </a:solidFill>
                <a:latin typeface="+mn-ea"/>
              </a:rPr>
              <a:t>性能</a:t>
            </a:r>
            <a:r>
              <a:rPr lang="en-US" altLang="zh-CN" sz="2800" b="1" spc="-10" dirty="0">
                <a:solidFill>
                  <a:srgbClr val="FF0000"/>
                </a:solidFill>
                <a:latin typeface="+mn-ea"/>
              </a:rPr>
              <a:t>P</a:t>
            </a:r>
            <a:r>
              <a:rPr lang="zh-CN" altLang="en-US" sz="2800" spc="-10" dirty="0">
                <a:latin typeface="+mn-ea"/>
              </a:rPr>
              <a:t>（识别率）也会</a:t>
            </a:r>
            <a:r>
              <a:rPr lang="zh-CN" altLang="en-US" sz="2800" b="1" spc="-10" dirty="0">
                <a:solidFill>
                  <a:srgbClr val="FF0000"/>
                </a:solidFill>
                <a:latin typeface="+mn-ea"/>
              </a:rPr>
              <a:t>提高</a:t>
            </a:r>
            <a:endParaRPr lang="en-US" altLang="zh-CN" sz="2800" spc="-10" dirty="0">
              <a:latin typeface="+mn-ea"/>
            </a:endParaRPr>
          </a:p>
        </p:txBody>
      </p:sp>
      <p:pic>
        <p:nvPicPr>
          <p:cNvPr id="9" name="Picture 2" descr="Tree of Life - Origins">
            <a:extLst>
              <a:ext uri="{FF2B5EF4-FFF2-40B4-BE49-F238E27FC236}">
                <a16:creationId xmlns:a16="http://schemas.microsoft.com/office/drawing/2014/main" id="{64D0C575-927B-5942-87E2-917FE259B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998" y="1748902"/>
            <a:ext cx="1641662" cy="8881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55F8795-8C43-A24D-B012-A8AE555D46DE}"/>
              </a:ext>
            </a:extLst>
          </p:cNvPr>
          <p:cNvPicPr>
            <a:picLocks noChangeAspect="1"/>
          </p:cNvPicPr>
          <p:nvPr/>
        </p:nvPicPr>
        <p:blipFill rotWithShape="1">
          <a:blip r:embed="rId4"/>
          <a:srcRect t="6516" r="5746"/>
          <a:stretch/>
        </p:blipFill>
        <p:spPr>
          <a:xfrm>
            <a:off x="2829673" y="2534128"/>
            <a:ext cx="830036" cy="878640"/>
          </a:xfrm>
          <a:prstGeom prst="rect">
            <a:avLst/>
          </a:prstGeom>
        </p:spPr>
      </p:pic>
      <p:pic>
        <p:nvPicPr>
          <p:cNvPr id="11" name="Picture 10">
            <a:extLst>
              <a:ext uri="{FF2B5EF4-FFF2-40B4-BE49-F238E27FC236}">
                <a16:creationId xmlns:a16="http://schemas.microsoft.com/office/drawing/2014/main" id="{D9AB240F-6512-4249-A7E4-062A6BC1505B}"/>
              </a:ext>
            </a:extLst>
          </p:cNvPr>
          <p:cNvPicPr>
            <a:picLocks noChangeAspect="1"/>
          </p:cNvPicPr>
          <p:nvPr/>
        </p:nvPicPr>
        <p:blipFill>
          <a:blip r:embed="rId5"/>
          <a:stretch>
            <a:fillRect/>
          </a:stretch>
        </p:blipFill>
        <p:spPr>
          <a:xfrm>
            <a:off x="1232920" y="2436143"/>
            <a:ext cx="976653" cy="921021"/>
          </a:xfrm>
          <a:prstGeom prst="rect">
            <a:avLst/>
          </a:prstGeom>
        </p:spPr>
      </p:pic>
      <p:pic>
        <p:nvPicPr>
          <p:cNvPr id="12" name="Picture 11">
            <a:extLst>
              <a:ext uri="{FF2B5EF4-FFF2-40B4-BE49-F238E27FC236}">
                <a16:creationId xmlns:a16="http://schemas.microsoft.com/office/drawing/2014/main" id="{BB67C928-CF17-2647-BDDC-7B3F00B74CA9}"/>
              </a:ext>
            </a:extLst>
          </p:cNvPr>
          <p:cNvPicPr>
            <a:picLocks noChangeAspect="1"/>
          </p:cNvPicPr>
          <p:nvPr/>
        </p:nvPicPr>
        <p:blipFill>
          <a:blip r:embed="rId6"/>
          <a:stretch>
            <a:fillRect/>
          </a:stretch>
        </p:blipFill>
        <p:spPr>
          <a:xfrm>
            <a:off x="2132004" y="2724460"/>
            <a:ext cx="767437" cy="569206"/>
          </a:xfrm>
          <a:prstGeom prst="rect">
            <a:avLst/>
          </a:prstGeom>
        </p:spPr>
      </p:pic>
      <p:cxnSp>
        <p:nvCxnSpPr>
          <p:cNvPr id="13" name="Straight Arrow Connector 12">
            <a:extLst>
              <a:ext uri="{FF2B5EF4-FFF2-40B4-BE49-F238E27FC236}">
                <a16:creationId xmlns:a16="http://schemas.microsoft.com/office/drawing/2014/main" id="{7A1E2CEC-B130-4745-8C91-5B61AD45AED7}"/>
              </a:ext>
            </a:extLst>
          </p:cNvPr>
          <p:cNvCxnSpPr>
            <a:cxnSpLocks/>
          </p:cNvCxnSpPr>
          <p:nvPr/>
        </p:nvCxnSpPr>
        <p:spPr>
          <a:xfrm>
            <a:off x="3837935" y="290548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B24FE9F-F9EF-614C-A031-1DA37F0D790B}"/>
              </a:ext>
            </a:extLst>
          </p:cNvPr>
          <p:cNvPicPr>
            <a:picLocks noChangeAspect="1"/>
          </p:cNvPicPr>
          <p:nvPr/>
        </p:nvPicPr>
        <p:blipFill>
          <a:blip r:embed="rId7"/>
          <a:stretch>
            <a:fillRect/>
          </a:stretch>
        </p:blipFill>
        <p:spPr>
          <a:xfrm>
            <a:off x="5361960" y="2292357"/>
            <a:ext cx="1214487" cy="1078826"/>
          </a:xfrm>
          <a:prstGeom prst="rect">
            <a:avLst/>
          </a:prstGeom>
        </p:spPr>
      </p:pic>
      <p:cxnSp>
        <p:nvCxnSpPr>
          <p:cNvPr id="15" name="Straight Arrow Connector 14">
            <a:extLst>
              <a:ext uri="{FF2B5EF4-FFF2-40B4-BE49-F238E27FC236}">
                <a16:creationId xmlns:a16="http://schemas.microsoft.com/office/drawing/2014/main" id="{8FCE59B8-97B7-5D48-A447-8E1628AE86B8}"/>
              </a:ext>
            </a:extLst>
          </p:cNvPr>
          <p:cNvCxnSpPr>
            <a:cxnSpLocks/>
          </p:cNvCxnSpPr>
          <p:nvPr/>
        </p:nvCxnSpPr>
        <p:spPr>
          <a:xfrm>
            <a:off x="7371357" y="290548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9267311-B314-8B47-9833-D5FD53BBA718}"/>
              </a:ext>
            </a:extLst>
          </p:cNvPr>
          <p:cNvSpPr/>
          <p:nvPr/>
        </p:nvSpPr>
        <p:spPr>
          <a:xfrm>
            <a:off x="1210026" y="2690429"/>
            <a:ext cx="1098192" cy="1062727"/>
          </a:xfrm>
          <a:prstGeom prst="rect">
            <a:avLst/>
          </a:prstGeom>
        </p:spPr>
        <p:txBody>
          <a:bodyPr wrap="square">
            <a:spAutoFit/>
          </a:bodyPr>
          <a:lstStyle/>
          <a:p>
            <a:pPr>
              <a:lnSpc>
                <a:spcPct val="150000"/>
              </a:lnSpc>
            </a:pPr>
            <a:r>
              <a:rPr lang="en-US" sz="4800" dirty="0"/>
              <a:t>……</a:t>
            </a:r>
            <a:endParaRPr lang="en-CN" sz="4800" dirty="0"/>
          </a:p>
        </p:txBody>
      </p:sp>
      <p:pic>
        <p:nvPicPr>
          <p:cNvPr id="17" name="Picture 16">
            <a:extLst>
              <a:ext uri="{FF2B5EF4-FFF2-40B4-BE49-F238E27FC236}">
                <a16:creationId xmlns:a16="http://schemas.microsoft.com/office/drawing/2014/main" id="{C0FD2ED3-8D6C-8447-8E5D-A59096C705D8}"/>
              </a:ext>
            </a:extLst>
          </p:cNvPr>
          <p:cNvPicPr>
            <a:picLocks noChangeAspect="1"/>
          </p:cNvPicPr>
          <p:nvPr/>
        </p:nvPicPr>
        <p:blipFill>
          <a:blip r:embed="rId8"/>
          <a:stretch>
            <a:fillRect/>
          </a:stretch>
        </p:blipFill>
        <p:spPr>
          <a:xfrm>
            <a:off x="8265650" y="2855479"/>
            <a:ext cx="1098193" cy="785911"/>
          </a:xfrm>
          <a:prstGeom prst="rect">
            <a:avLst/>
          </a:prstGeom>
        </p:spPr>
      </p:pic>
      <p:pic>
        <p:nvPicPr>
          <p:cNvPr id="18" name="Picture 17">
            <a:extLst>
              <a:ext uri="{FF2B5EF4-FFF2-40B4-BE49-F238E27FC236}">
                <a16:creationId xmlns:a16="http://schemas.microsoft.com/office/drawing/2014/main" id="{D68619AF-03EA-3846-8D46-D4E2E2D0B1D9}"/>
              </a:ext>
            </a:extLst>
          </p:cNvPr>
          <p:cNvPicPr>
            <a:picLocks noChangeAspect="1"/>
          </p:cNvPicPr>
          <p:nvPr/>
        </p:nvPicPr>
        <p:blipFill>
          <a:blip r:embed="rId9"/>
          <a:stretch>
            <a:fillRect/>
          </a:stretch>
        </p:blipFill>
        <p:spPr>
          <a:xfrm>
            <a:off x="8332547" y="1827407"/>
            <a:ext cx="855584" cy="870632"/>
          </a:xfrm>
          <a:prstGeom prst="rect">
            <a:avLst/>
          </a:prstGeom>
        </p:spPr>
      </p:pic>
      <p:sp>
        <p:nvSpPr>
          <p:cNvPr id="19" name="Rectangle 18">
            <a:extLst>
              <a:ext uri="{FF2B5EF4-FFF2-40B4-BE49-F238E27FC236}">
                <a16:creationId xmlns:a16="http://schemas.microsoft.com/office/drawing/2014/main" id="{595B65EE-2995-824D-8647-73E29FDDF7F4}"/>
              </a:ext>
            </a:extLst>
          </p:cNvPr>
          <p:cNvSpPr/>
          <p:nvPr/>
        </p:nvSpPr>
        <p:spPr>
          <a:xfrm>
            <a:off x="9621465" y="1875743"/>
            <a:ext cx="1109039" cy="658385"/>
          </a:xfrm>
          <a:prstGeom prst="rect">
            <a:avLst/>
          </a:prstGeom>
        </p:spPr>
        <p:txBody>
          <a:bodyPr wrap="square">
            <a:spAutoFit/>
          </a:bodyPr>
          <a:lstStyle/>
          <a:p>
            <a:pPr>
              <a:lnSpc>
                <a:spcPct val="150000"/>
              </a:lnSpc>
            </a:pPr>
            <a:r>
              <a:rPr lang="en-US" altLang="zh-CN" sz="2800" dirty="0"/>
              <a:t>Tree</a:t>
            </a:r>
            <a:endParaRPr lang="en-CN" sz="2800" dirty="0"/>
          </a:p>
        </p:txBody>
      </p:sp>
      <p:sp>
        <p:nvSpPr>
          <p:cNvPr id="20" name="Rectangle 19">
            <a:extLst>
              <a:ext uri="{FF2B5EF4-FFF2-40B4-BE49-F238E27FC236}">
                <a16:creationId xmlns:a16="http://schemas.microsoft.com/office/drawing/2014/main" id="{20D612E3-1F50-2D41-931A-4454ABEA40AC}"/>
              </a:ext>
            </a:extLst>
          </p:cNvPr>
          <p:cNvSpPr/>
          <p:nvPr/>
        </p:nvSpPr>
        <p:spPr>
          <a:xfrm>
            <a:off x="9679645" y="2838436"/>
            <a:ext cx="1636434" cy="658385"/>
          </a:xfrm>
          <a:prstGeom prst="rect">
            <a:avLst/>
          </a:prstGeom>
        </p:spPr>
        <p:txBody>
          <a:bodyPr wrap="square">
            <a:spAutoFit/>
          </a:bodyPr>
          <a:lstStyle/>
          <a:p>
            <a:pPr>
              <a:lnSpc>
                <a:spcPct val="150000"/>
              </a:lnSpc>
            </a:pPr>
            <a:r>
              <a:rPr lang="en-US" altLang="zh-CN" sz="2800" dirty="0"/>
              <a:t>Not tree</a:t>
            </a:r>
            <a:endParaRPr lang="en-CN" sz="2800" dirty="0"/>
          </a:p>
        </p:txBody>
      </p:sp>
      <p:sp>
        <p:nvSpPr>
          <p:cNvPr id="22" name="Rectangle 21">
            <a:extLst>
              <a:ext uri="{FF2B5EF4-FFF2-40B4-BE49-F238E27FC236}">
                <a16:creationId xmlns:a16="http://schemas.microsoft.com/office/drawing/2014/main" id="{4FBAA1BC-67E9-D943-9277-899A36AEF4CA}"/>
              </a:ext>
            </a:extLst>
          </p:cNvPr>
          <p:cNvSpPr/>
          <p:nvPr/>
        </p:nvSpPr>
        <p:spPr>
          <a:xfrm>
            <a:off x="2757829" y="3782935"/>
            <a:ext cx="5872418" cy="661656"/>
          </a:xfrm>
          <a:prstGeom prst="rect">
            <a:avLst/>
          </a:prstGeom>
        </p:spPr>
        <p:txBody>
          <a:bodyPr wrap="square">
            <a:spAutoFit/>
          </a:bodyPr>
          <a:lstStyle/>
          <a:p>
            <a:pPr>
              <a:lnSpc>
                <a:spcPct val="150000"/>
              </a:lnSpc>
            </a:pPr>
            <a:r>
              <a:rPr lang="zh-CN" altLang="en-CN" sz="2800" dirty="0"/>
              <a:t>编写</a:t>
            </a:r>
            <a:r>
              <a:rPr lang="zh-CN" altLang="en-US" sz="2800" dirty="0"/>
              <a:t>计算机程序识别树的图片</a:t>
            </a:r>
            <a:endParaRPr lang="en-US" altLang="zh-CN" sz="2800" dirty="0"/>
          </a:p>
        </p:txBody>
      </p:sp>
      <p:sp>
        <p:nvSpPr>
          <p:cNvPr id="23" name="Rectangle 22">
            <a:extLst>
              <a:ext uri="{FF2B5EF4-FFF2-40B4-BE49-F238E27FC236}">
                <a16:creationId xmlns:a16="http://schemas.microsoft.com/office/drawing/2014/main" id="{86336D4B-19F9-0142-88E6-348065C7728A}"/>
              </a:ext>
            </a:extLst>
          </p:cNvPr>
          <p:cNvSpPr/>
          <p:nvPr/>
        </p:nvSpPr>
        <p:spPr>
          <a:xfrm>
            <a:off x="2741516" y="4352156"/>
            <a:ext cx="5812069" cy="661656"/>
          </a:xfrm>
          <a:prstGeom prst="rect">
            <a:avLst/>
          </a:prstGeom>
        </p:spPr>
        <p:txBody>
          <a:bodyPr wrap="square">
            <a:spAutoFit/>
          </a:bodyPr>
          <a:lstStyle/>
          <a:p>
            <a:pPr>
              <a:lnSpc>
                <a:spcPct val="150000"/>
              </a:lnSpc>
            </a:pPr>
            <a:r>
              <a:rPr lang="zh-CN" altLang="en-US" sz="2800" dirty="0"/>
              <a:t>大量的关于树的图片</a:t>
            </a:r>
            <a:endParaRPr lang="en-US" altLang="zh-CN" sz="2800" dirty="0"/>
          </a:p>
        </p:txBody>
      </p:sp>
      <p:sp>
        <p:nvSpPr>
          <p:cNvPr id="24" name="Rectangle 23">
            <a:extLst>
              <a:ext uri="{FF2B5EF4-FFF2-40B4-BE49-F238E27FC236}">
                <a16:creationId xmlns:a16="http://schemas.microsoft.com/office/drawing/2014/main" id="{F4ACCF7C-DD80-8148-9296-5F79FF134BBA}"/>
              </a:ext>
            </a:extLst>
          </p:cNvPr>
          <p:cNvSpPr/>
          <p:nvPr/>
        </p:nvSpPr>
        <p:spPr>
          <a:xfrm>
            <a:off x="2741516" y="4917418"/>
            <a:ext cx="7233900" cy="661656"/>
          </a:xfrm>
          <a:prstGeom prst="rect">
            <a:avLst/>
          </a:prstGeom>
        </p:spPr>
        <p:txBody>
          <a:bodyPr wrap="square">
            <a:spAutoFit/>
          </a:bodyPr>
          <a:lstStyle/>
          <a:p>
            <a:pPr>
              <a:lnSpc>
                <a:spcPct val="150000"/>
              </a:lnSpc>
            </a:pPr>
            <a:r>
              <a:rPr lang="zh-CN" altLang="en-US" sz="2800" dirty="0"/>
              <a:t>不同算法有不同的指标，如识别的正确率</a:t>
            </a:r>
            <a:endParaRPr lang="en-US" altLang="zh-CN" sz="2800" dirty="0"/>
          </a:p>
        </p:txBody>
      </p:sp>
    </p:spTree>
    <p:extLst>
      <p:ext uri="{BB962C8B-B14F-4D97-AF65-F5344CB8AC3E}">
        <p14:creationId xmlns:p14="http://schemas.microsoft.com/office/powerpoint/2010/main" val="24836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55104"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74428" y="990985"/>
            <a:ext cx="10795206" cy="181504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 测验</a:t>
            </a:r>
            <a:r>
              <a:rPr lang="zh-CN" altLang="en-US" sz="3200" spc="-10" dirty="0">
                <a:latin typeface="+mn-ea"/>
              </a:rPr>
              <a:t>：假设你的</a:t>
            </a:r>
            <a:r>
              <a:rPr lang="en-US" altLang="zh-CN" sz="3200" spc="-10" dirty="0">
                <a:latin typeface="+mn-ea"/>
              </a:rPr>
              <a:t>email</a:t>
            </a:r>
            <a:r>
              <a:rPr lang="zh-CN" altLang="en-US" sz="3200" spc="-10" dirty="0">
                <a:latin typeface="+mn-ea"/>
              </a:rPr>
              <a:t>程序在检测你将哪些邮件标注为垃圾邮件的操作，并基于此学习如何更好地自动过滤垃圾邮件，那么这里的</a:t>
            </a:r>
            <a:r>
              <a:rPr lang="zh-CN" altLang="en-US" sz="3200" spc="-10" dirty="0">
                <a:solidFill>
                  <a:srgbClr val="FF0000"/>
                </a:solidFill>
                <a:latin typeface="+mn-ea"/>
              </a:rPr>
              <a:t>任务</a:t>
            </a:r>
            <a:r>
              <a:rPr lang="en-US" altLang="zh-CN" sz="3200" spc="-10" dirty="0">
                <a:solidFill>
                  <a:srgbClr val="FF0000"/>
                </a:solidFill>
                <a:latin typeface="+mn-ea"/>
              </a:rPr>
              <a:t>T</a:t>
            </a:r>
            <a:r>
              <a:rPr lang="zh-CN" altLang="en-US" sz="3200" spc="-10" dirty="0">
                <a:latin typeface="+mn-ea"/>
              </a:rPr>
              <a:t>指的是什么？</a:t>
            </a:r>
            <a:endParaRPr lang="en-US" altLang="zh-CN" sz="3200" spc="-10" dirty="0">
              <a:latin typeface="+mn-ea"/>
            </a:endParaRPr>
          </a:p>
        </p:txBody>
      </p:sp>
      <p:sp>
        <p:nvSpPr>
          <p:cNvPr id="5" name="文本框 119">
            <a:extLst>
              <a:ext uri="{FF2B5EF4-FFF2-40B4-BE49-F238E27FC236}">
                <a16:creationId xmlns:a16="http://schemas.microsoft.com/office/drawing/2014/main" id="{50BBA108-E337-0048-B8A5-660E050B0F4B}"/>
              </a:ext>
            </a:extLst>
          </p:cNvPr>
          <p:cNvSpPr txBox="1"/>
          <p:nvPr/>
        </p:nvSpPr>
        <p:spPr>
          <a:xfrm>
            <a:off x="1182610" y="3149427"/>
            <a:ext cx="10391082"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、将邮件分为垃圾邮件和非垃圾邮件两类</a:t>
            </a:r>
            <a:endParaRPr lang="en-US" altLang="zh-CN" sz="3200" spc="-10" dirty="0">
              <a:latin typeface="+mn-ea"/>
            </a:endParaRPr>
          </a:p>
        </p:txBody>
      </p:sp>
      <p:sp>
        <p:nvSpPr>
          <p:cNvPr id="6" name="文本框 119">
            <a:extLst>
              <a:ext uri="{FF2B5EF4-FFF2-40B4-BE49-F238E27FC236}">
                <a16:creationId xmlns:a16="http://schemas.microsoft.com/office/drawing/2014/main" id="{625BAD79-B4ED-734B-B443-FDBF035D1D81}"/>
              </a:ext>
            </a:extLst>
          </p:cNvPr>
          <p:cNvSpPr txBox="1"/>
          <p:nvPr/>
        </p:nvSpPr>
        <p:spPr>
          <a:xfrm>
            <a:off x="1182610" y="3895339"/>
            <a:ext cx="10391082"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、检测你标注垃圾邮件的行为</a:t>
            </a:r>
            <a:endParaRPr lang="en-US" altLang="zh-CN" sz="3200" spc="-10" dirty="0">
              <a:latin typeface="+mn-ea"/>
            </a:endParaRPr>
          </a:p>
        </p:txBody>
      </p:sp>
      <p:sp>
        <p:nvSpPr>
          <p:cNvPr id="7" name="文本框 119">
            <a:extLst>
              <a:ext uri="{FF2B5EF4-FFF2-40B4-BE49-F238E27FC236}">
                <a16:creationId xmlns:a16="http://schemas.microsoft.com/office/drawing/2014/main" id="{68E14F9D-2727-2D47-88E5-62FA4227AAAA}"/>
              </a:ext>
            </a:extLst>
          </p:cNvPr>
          <p:cNvSpPr txBox="1"/>
          <p:nvPr/>
        </p:nvSpPr>
        <p:spPr>
          <a:xfrm>
            <a:off x="1182610" y="4632532"/>
            <a:ext cx="10391082"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、正确过滤为垃圾邮件的数量</a:t>
            </a:r>
            <a:endParaRPr lang="en-US" altLang="zh-CN" sz="3200" spc="-10" dirty="0">
              <a:latin typeface="+mn-ea"/>
            </a:endParaRPr>
          </a:p>
        </p:txBody>
      </p:sp>
      <p:sp>
        <p:nvSpPr>
          <p:cNvPr id="8" name="文本框 119">
            <a:extLst>
              <a:ext uri="{FF2B5EF4-FFF2-40B4-BE49-F238E27FC236}">
                <a16:creationId xmlns:a16="http://schemas.microsoft.com/office/drawing/2014/main" id="{65811999-6F7A-3240-8860-8233A4828DB0}"/>
              </a:ext>
            </a:extLst>
          </p:cNvPr>
          <p:cNvSpPr txBox="1"/>
          <p:nvPr/>
        </p:nvSpPr>
        <p:spPr>
          <a:xfrm>
            <a:off x="1182610" y="5369725"/>
            <a:ext cx="10391082"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、以上都不是，这不是一个机器学习问题</a:t>
            </a:r>
            <a:endParaRPr lang="en-US" altLang="zh-CN" sz="3200" spc="-10" dirty="0">
              <a:latin typeface="+mn-ea"/>
            </a:endParaRPr>
          </a:p>
        </p:txBody>
      </p:sp>
      <p:sp>
        <p:nvSpPr>
          <p:cNvPr id="9" name="Text Box 314">
            <a:extLst>
              <a:ext uri="{FF2B5EF4-FFF2-40B4-BE49-F238E27FC236}">
                <a16:creationId xmlns:a16="http://schemas.microsoft.com/office/drawing/2014/main" id="{41319864-A9AD-B84B-9973-4E75FF73EE8A}"/>
              </a:ext>
            </a:extLst>
          </p:cNvPr>
          <p:cNvSpPr txBox="1">
            <a:spLocks noChangeArrowheads="1"/>
          </p:cNvSpPr>
          <p:nvPr/>
        </p:nvSpPr>
        <p:spPr bwMode="auto">
          <a:xfrm>
            <a:off x="566962" y="3077333"/>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40646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734212" y="3224408"/>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能使用机器学习的</a:t>
            </a:r>
            <a:r>
              <a:rPr lang="zh-CN" altLang="en-US" sz="3200" spc="-10" dirty="0">
                <a:solidFill>
                  <a:srgbClr val="FF0000"/>
                </a:solidFill>
                <a:latin typeface="+mn-ea"/>
              </a:rPr>
              <a:t>三个必要条件</a:t>
            </a:r>
            <a:r>
              <a:rPr lang="zh-CN" altLang="en-US" sz="3200" spc="-10" dirty="0">
                <a:latin typeface="+mn-ea"/>
              </a:rPr>
              <a:t>：</a:t>
            </a:r>
            <a:endParaRPr lang="en-US" altLang="zh-CN" sz="3200" spc="-10" dirty="0">
              <a:latin typeface="+mn-ea"/>
            </a:endParaRPr>
          </a:p>
        </p:txBody>
      </p:sp>
      <p:sp>
        <p:nvSpPr>
          <p:cNvPr id="7" name="文本框 119">
            <a:extLst>
              <a:ext uri="{FF2B5EF4-FFF2-40B4-BE49-F238E27FC236}">
                <a16:creationId xmlns:a16="http://schemas.microsoft.com/office/drawing/2014/main" id="{74DC4F33-C784-4C47-961F-24121CF4F234}"/>
              </a:ext>
            </a:extLst>
          </p:cNvPr>
          <p:cNvSpPr txBox="1"/>
          <p:nvPr/>
        </p:nvSpPr>
        <p:spPr>
          <a:xfrm>
            <a:off x="777656" y="4006783"/>
            <a:ext cx="11217573" cy="633187"/>
          </a:xfrm>
          <a:prstGeom prst="rect">
            <a:avLst/>
          </a:prstGeom>
          <a:noFill/>
        </p:spPr>
        <p:txBody>
          <a:bodyPr wrap="square" rtlCol="0">
            <a:spAutoFit/>
          </a:bodyPr>
          <a:lstStyle/>
          <a:p>
            <a:pPr>
              <a:lnSpc>
                <a:spcPct val="120000"/>
              </a:lnSpc>
            </a:pPr>
            <a:r>
              <a:rPr lang="en-US" altLang="zh-CN" sz="3200" spc="-10" dirty="0">
                <a:latin typeface="+mn-ea"/>
              </a:rPr>
              <a:t>1</a:t>
            </a:r>
            <a:r>
              <a:rPr lang="zh-CN" altLang="en-US" sz="3200" spc="-10" dirty="0">
                <a:latin typeface="+mn-ea"/>
              </a:rPr>
              <a:t>、存在一些</a:t>
            </a:r>
            <a:r>
              <a:rPr lang="zh-CN" altLang="en-US" sz="3200" spc="-10" dirty="0">
                <a:solidFill>
                  <a:srgbClr val="FF0000"/>
                </a:solidFill>
                <a:latin typeface="+mn-ea"/>
              </a:rPr>
              <a:t>可被学习的潜在模式</a:t>
            </a:r>
            <a:r>
              <a:rPr lang="zh-CN" altLang="en-US" sz="3200" spc="-10" dirty="0">
                <a:latin typeface="+mn-ea"/>
              </a:rPr>
              <a:t>，故性能</a:t>
            </a:r>
            <a:r>
              <a:rPr lang="zh-CN" altLang="en-US" sz="3200" b="1" spc="-10" dirty="0">
                <a:latin typeface="+mn-ea"/>
              </a:rPr>
              <a:t>指标</a:t>
            </a:r>
            <a:r>
              <a:rPr lang="en-US" altLang="zh-CN" sz="3200" b="1" spc="-10" dirty="0">
                <a:latin typeface="+mn-ea"/>
              </a:rPr>
              <a:t>P</a:t>
            </a:r>
            <a:r>
              <a:rPr lang="zh-CN" altLang="en-US" sz="3200" spc="-10" dirty="0">
                <a:latin typeface="+mn-ea"/>
              </a:rPr>
              <a:t>能被提升</a:t>
            </a:r>
            <a:endParaRPr lang="en-US" altLang="zh-CN" sz="3200" spc="-10" dirty="0">
              <a:latin typeface="+mn-ea"/>
            </a:endParaRPr>
          </a:p>
        </p:txBody>
      </p:sp>
      <p:sp>
        <p:nvSpPr>
          <p:cNvPr id="8" name="文本框 119">
            <a:extLst>
              <a:ext uri="{FF2B5EF4-FFF2-40B4-BE49-F238E27FC236}">
                <a16:creationId xmlns:a16="http://schemas.microsoft.com/office/drawing/2014/main" id="{ACF5C635-D818-8C48-B0FE-555816523852}"/>
              </a:ext>
            </a:extLst>
          </p:cNvPr>
          <p:cNvSpPr txBox="1"/>
          <p:nvPr/>
        </p:nvSpPr>
        <p:spPr>
          <a:xfrm>
            <a:off x="777656" y="4752695"/>
            <a:ext cx="11217573" cy="633187"/>
          </a:xfrm>
          <a:prstGeom prst="rect">
            <a:avLst/>
          </a:prstGeom>
          <a:noFill/>
        </p:spPr>
        <p:txBody>
          <a:bodyPr wrap="square" rtlCol="0">
            <a:spAutoFit/>
          </a:bodyPr>
          <a:lstStyle/>
          <a:p>
            <a:pPr>
              <a:lnSpc>
                <a:spcPct val="120000"/>
              </a:lnSpc>
            </a:pPr>
            <a:r>
              <a:rPr lang="en-US" altLang="zh-CN" sz="3200" spc="-10" dirty="0">
                <a:latin typeface="+mn-ea"/>
              </a:rPr>
              <a:t>2</a:t>
            </a:r>
            <a:r>
              <a:rPr lang="zh-CN" altLang="en-US" sz="3200" spc="-10" dirty="0">
                <a:latin typeface="+mn-ea"/>
              </a:rPr>
              <a:t>、</a:t>
            </a:r>
            <a:r>
              <a:rPr lang="zh-CN" altLang="en-CN" sz="3200" spc="-10" dirty="0">
                <a:latin typeface="+mn-ea"/>
              </a:rPr>
              <a:t>不容易被</a:t>
            </a:r>
            <a:r>
              <a:rPr lang="zh-CN" altLang="en-US" sz="3200" spc="-10" dirty="0">
                <a:latin typeface="+mn-ea"/>
              </a:rPr>
              <a:t>显著式编程</a:t>
            </a:r>
            <a:endParaRPr lang="en-US" altLang="zh-CN" sz="3200" spc="-10" dirty="0">
              <a:latin typeface="+mn-ea"/>
            </a:endParaRPr>
          </a:p>
        </p:txBody>
      </p:sp>
      <p:sp>
        <p:nvSpPr>
          <p:cNvPr id="9" name="文本框 119">
            <a:extLst>
              <a:ext uri="{FF2B5EF4-FFF2-40B4-BE49-F238E27FC236}">
                <a16:creationId xmlns:a16="http://schemas.microsoft.com/office/drawing/2014/main" id="{E77E2A92-07B1-F941-A023-15BA1248A441}"/>
              </a:ext>
            </a:extLst>
          </p:cNvPr>
          <p:cNvSpPr txBox="1"/>
          <p:nvPr/>
        </p:nvSpPr>
        <p:spPr>
          <a:xfrm>
            <a:off x="777656" y="5489888"/>
            <a:ext cx="11217573" cy="633187"/>
          </a:xfrm>
          <a:prstGeom prst="rect">
            <a:avLst/>
          </a:prstGeom>
          <a:noFill/>
        </p:spPr>
        <p:txBody>
          <a:bodyPr wrap="square" rtlCol="0">
            <a:spAutoFit/>
          </a:bodyPr>
          <a:lstStyle/>
          <a:p>
            <a:pPr>
              <a:lnSpc>
                <a:spcPct val="120000"/>
              </a:lnSpc>
            </a:pPr>
            <a:r>
              <a:rPr lang="en-US" altLang="zh-CN" sz="3200" spc="-10" dirty="0">
                <a:latin typeface="+mn-ea"/>
              </a:rPr>
              <a:t>3</a:t>
            </a:r>
            <a:r>
              <a:rPr lang="zh-CN" altLang="en-US" sz="3200" spc="-10" dirty="0">
                <a:latin typeface="+mn-ea"/>
              </a:rPr>
              <a:t>、存在关于潜在模式的</a:t>
            </a:r>
            <a:r>
              <a:rPr lang="zh-CN" altLang="en-US" sz="3200" spc="-10" dirty="0">
                <a:solidFill>
                  <a:srgbClr val="FF0000"/>
                </a:solidFill>
                <a:latin typeface="+mn-ea"/>
              </a:rPr>
              <a:t>数据</a:t>
            </a:r>
            <a:r>
              <a:rPr lang="zh-CN" altLang="en-US" sz="3200" spc="-10" dirty="0">
                <a:latin typeface="+mn-ea"/>
              </a:rPr>
              <a:t>，故机器学习有</a:t>
            </a:r>
            <a:r>
              <a:rPr lang="zh-CN" altLang="en-US" sz="3200" b="1" spc="-10" dirty="0">
                <a:latin typeface="+mn-ea"/>
              </a:rPr>
              <a:t>经验</a:t>
            </a:r>
            <a:r>
              <a:rPr lang="en-US" altLang="zh-CN" sz="3200" b="1" spc="-10" dirty="0">
                <a:latin typeface="+mn-ea"/>
              </a:rPr>
              <a:t>E</a:t>
            </a:r>
            <a:r>
              <a:rPr lang="zh-CN" altLang="en-US" sz="3200" spc="-10" dirty="0">
                <a:latin typeface="+mn-ea"/>
              </a:rPr>
              <a:t>可供输入</a:t>
            </a:r>
            <a:endParaRPr lang="en-US" altLang="zh-CN" sz="3200" spc="-10" dirty="0">
              <a:latin typeface="+mn-ea"/>
            </a:endParaRPr>
          </a:p>
        </p:txBody>
      </p:sp>
      <p:sp>
        <p:nvSpPr>
          <p:cNvPr id="10" name="文本框 119">
            <a:extLst>
              <a:ext uri="{FF2B5EF4-FFF2-40B4-BE49-F238E27FC236}">
                <a16:creationId xmlns:a16="http://schemas.microsoft.com/office/drawing/2014/main" id="{407178C4-789E-9D47-9EF5-7F3B9BCE52C5}"/>
              </a:ext>
            </a:extLst>
          </p:cNvPr>
          <p:cNvSpPr txBox="1"/>
          <p:nvPr/>
        </p:nvSpPr>
        <p:spPr>
          <a:xfrm>
            <a:off x="486227" y="94342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5">
                    <a:lumMod val="50000"/>
                  </a:schemeClr>
                </a:solidFill>
                <a:latin typeface="+mn-ea"/>
              </a:rPr>
              <a:t> 机器学习</a:t>
            </a:r>
            <a:r>
              <a:rPr lang="zh-CN" altLang="en-US" sz="3200" spc="-10" dirty="0">
                <a:latin typeface="+mn-ea"/>
              </a:rPr>
              <a:t>：</a:t>
            </a:r>
            <a:r>
              <a:rPr lang="zh-CN" altLang="en-CN" sz="3200" spc="-10" dirty="0">
                <a:solidFill>
                  <a:schemeClr val="tx1">
                    <a:lumMod val="85000"/>
                    <a:lumOff val="15000"/>
                  </a:schemeClr>
                </a:solidFill>
                <a:latin typeface="+mn-ea"/>
              </a:rPr>
              <a:t>从</a:t>
            </a:r>
            <a:r>
              <a:rPr lang="zh-CN" altLang="en-US" sz="3200" spc="-10" dirty="0">
                <a:solidFill>
                  <a:schemeClr val="tx1">
                    <a:lumMod val="85000"/>
                    <a:lumOff val="15000"/>
                  </a:schemeClr>
                </a:solidFill>
                <a:latin typeface="+mn-ea"/>
              </a:rPr>
              <a:t>数据中获得某种性能指标的提升</a:t>
            </a:r>
            <a:endParaRPr lang="en-US" altLang="zh-CN" sz="3200" spc="-10" dirty="0">
              <a:solidFill>
                <a:srgbClr val="C00000"/>
              </a:solidFill>
              <a:latin typeface="+mn-ea"/>
            </a:endParaRPr>
          </a:p>
        </p:txBody>
      </p:sp>
      <p:sp>
        <p:nvSpPr>
          <p:cNvPr id="11" name="Rounded Rectangle 10">
            <a:extLst>
              <a:ext uri="{FF2B5EF4-FFF2-40B4-BE49-F238E27FC236}">
                <a16:creationId xmlns:a16="http://schemas.microsoft.com/office/drawing/2014/main" id="{E140AC5B-23FA-4F4B-BDDA-108401B18236}"/>
              </a:ext>
            </a:extLst>
          </p:cNvPr>
          <p:cNvSpPr/>
          <p:nvPr/>
        </p:nvSpPr>
        <p:spPr>
          <a:xfrm>
            <a:off x="4685889" y="1591651"/>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12" name="Straight Arrow Connector 11">
            <a:extLst>
              <a:ext uri="{FF2B5EF4-FFF2-40B4-BE49-F238E27FC236}">
                <a16:creationId xmlns:a16="http://schemas.microsoft.com/office/drawing/2014/main" id="{8E9DE092-9F73-8447-BA24-2B9F7EFE7EED}"/>
              </a:ext>
            </a:extLst>
          </p:cNvPr>
          <p:cNvCxnSpPr>
            <a:cxnSpLocks/>
            <a:endCxn id="11" idx="1"/>
          </p:cNvCxnSpPr>
          <p:nvPr/>
        </p:nvCxnSpPr>
        <p:spPr>
          <a:xfrm>
            <a:off x="3201863" y="1962705"/>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977CE2-945A-874D-B9EE-6CB42F16829A}"/>
              </a:ext>
            </a:extLst>
          </p:cNvPr>
          <p:cNvCxnSpPr>
            <a:cxnSpLocks/>
          </p:cNvCxnSpPr>
          <p:nvPr/>
        </p:nvCxnSpPr>
        <p:spPr>
          <a:xfrm>
            <a:off x="6497201" y="1962705"/>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FE484D1-78DA-0749-B931-F7FB9944707E}"/>
              </a:ext>
            </a:extLst>
          </p:cNvPr>
          <p:cNvSpPr txBox="1"/>
          <p:nvPr/>
        </p:nvSpPr>
        <p:spPr>
          <a:xfrm>
            <a:off x="2122571" y="1685651"/>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数据</a:t>
            </a:r>
          </a:p>
        </p:txBody>
      </p:sp>
      <p:sp>
        <p:nvSpPr>
          <p:cNvPr id="15" name="TextBox 14">
            <a:extLst>
              <a:ext uri="{FF2B5EF4-FFF2-40B4-BE49-F238E27FC236}">
                <a16:creationId xmlns:a16="http://schemas.microsoft.com/office/drawing/2014/main" id="{DF821A97-DB51-D840-9B81-D0B0DEF818C9}"/>
              </a:ext>
            </a:extLst>
          </p:cNvPr>
          <p:cNvSpPr txBox="1"/>
          <p:nvPr/>
        </p:nvSpPr>
        <p:spPr>
          <a:xfrm>
            <a:off x="7981226" y="1701095"/>
            <a:ext cx="3095754" cy="523220"/>
          </a:xfrm>
          <a:prstGeom prst="rect">
            <a:avLst/>
          </a:prstGeom>
          <a:noFill/>
        </p:spPr>
        <p:txBody>
          <a:bodyPr wrap="square" rtlCol="0">
            <a:spAutoFit/>
          </a:bodyPr>
          <a:lstStyle/>
          <a:p>
            <a:pPr algn="l"/>
            <a:r>
              <a:rPr lang="en-CN" sz="2800" b="1" dirty="0">
                <a:solidFill>
                  <a:srgbClr val="7030A0"/>
                </a:solidFill>
                <a:latin typeface="+mn-ea"/>
              </a:rPr>
              <a:t>某性能指标的提升</a:t>
            </a:r>
          </a:p>
        </p:txBody>
      </p:sp>
      <p:sp>
        <p:nvSpPr>
          <p:cNvPr id="16" name="文本框 119">
            <a:extLst>
              <a:ext uri="{FF2B5EF4-FFF2-40B4-BE49-F238E27FC236}">
                <a16:creationId xmlns:a16="http://schemas.microsoft.com/office/drawing/2014/main" id="{35B9AF55-9E66-454A-85EC-DE6E18055130}"/>
              </a:ext>
            </a:extLst>
          </p:cNvPr>
          <p:cNvSpPr txBox="1"/>
          <p:nvPr/>
        </p:nvSpPr>
        <p:spPr>
          <a:xfrm>
            <a:off x="6377650" y="2446484"/>
            <a:ext cx="4899950" cy="633187"/>
          </a:xfrm>
          <a:prstGeom prst="rect">
            <a:avLst/>
          </a:prstGeom>
          <a:noFill/>
        </p:spPr>
        <p:txBody>
          <a:bodyPr wrap="square" rtlCol="0">
            <a:spAutoFit/>
          </a:bodyPr>
          <a:lstStyle/>
          <a:p>
            <a:pPr>
              <a:lnSpc>
                <a:spcPct val="120000"/>
              </a:lnSpc>
            </a:pPr>
            <a:r>
              <a:rPr lang="zh-CN" altLang="en-US" sz="3200" b="1" spc="-10" dirty="0">
                <a:solidFill>
                  <a:schemeClr val="accent1"/>
                </a:solidFill>
                <a:latin typeface="+mn-ea"/>
              </a:rPr>
              <a:t>什么时候能用机器学习？</a:t>
            </a:r>
            <a:endParaRPr lang="en-US" altLang="zh-CN" sz="3200" b="1" spc="-10" dirty="0">
              <a:solidFill>
                <a:schemeClr val="accent1"/>
              </a:solidFill>
              <a:latin typeface="+mn-ea"/>
            </a:endParaRPr>
          </a:p>
        </p:txBody>
      </p:sp>
    </p:spTree>
    <p:extLst>
      <p:ext uri="{BB962C8B-B14F-4D97-AF65-F5344CB8AC3E}">
        <p14:creationId xmlns:p14="http://schemas.microsoft.com/office/powerpoint/2010/main" val="314429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P spid="8" grpId="0"/>
      <p:bldP spid="9"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7" name="文本框 119">
            <a:extLst>
              <a:ext uri="{FF2B5EF4-FFF2-40B4-BE49-F238E27FC236}">
                <a16:creationId xmlns:a16="http://schemas.microsoft.com/office/drawing/2014/main" id="{74DC4F33-C784-4C47-961F-24121CF4F234}"/>
              </a:ext>
            </a:extLst>
          </p:cNvPr>
          <p:cNvSpPr txBox="1"/>
          <p:nvPr/>
        </p:nvSpPr>
        <p:spPr>
          <a:xfrm>
            <a:off x="777656" y="2039084"/>
            <a:ext cx="11217573"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a:t>
            </a:r>
            <a:r>
              <a:rPr lang="zh-CN" altLang="en-CN" sz="3200" spc="-10" dirty="0">
                <a:latin typeface="+mn-ea"/>
              </a:rPr>
              <a:t>预测</a:t>
            </a:r>
            <a:r>
              <a:rPr lang="zh-CN" altLang="en-US" sz="3200" spc="-10" dirty="0">
                <a:latin typeface="+mn-ea"/>
              </a:rPr>
              <a:t>一个婴儿下一次哭泣的时长是多久</a:t>
            </a:r>
            <a:endParaRPr lang="en-US" altLang="zh-CN" sz="3200" spc="-10" dirty="0">
              <a:latin typeface="+mn-ea"/>
            </a:endParaRPr>
          </a:p>
        </p:txBody>
      </p:sp>
      <p:sp>
        <p:nvSpPr>
          <p:cNvPr id="8" name="文本框 119">
            <a:extLst>
              <a:ext uri="{FF2B5EF4-FFF2-40B4-BE49-F238E27FC236}">
                <a16:creationId xmlns:a16="http://schemas.microsoft.com/office/drawing/2014/main" id="{ACF5C635-D818-8C48-B0FE-555816523852}"/>
              </a:ext>
            </a:extLst>
          </p:cNvPr>
          <p:cNvSpPr txBox="1"/>
          <p:nvPr/>
        </p:nvSpPr>
        <p:spPr>
          <a:xfrm>
            <a:off x="777656" y="2784996"/>
            <a:ext cx="11217573"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、确定一个网络中是否存在环</a:t>
            </a:r>
            <a:endParaRPr lang="en-US" altLang="zh-CN" sz="3200" spc="-10" dirty="0">
              <a:latin typeface="+mn-ea"/>
            </a:endParaRPr>
          </a:p>
        </p:txBody>
      </p:sp>
      <p:sp>
        <p:nvSpPr>
          <p:cNvPr id="9" name="文本框 119">
            <a:extLst>
              <a:ext uri="{FF2B5EF4-FFF2-40B4-BE49-F238E27FC236}">
                <a16:creationId xmlns:a16="http://schemas.microsoft.com/office/drawing/2014/main" id="{E77E2A92-07B1-F941-A023-15BA1248A441}"/>
              </a:ext>
            </a:extLst>
          </p:cNvPr>
          <p:cNvSpPr txBox="1"/>
          <p:nvPr/>
        </p:nvSpPr>
        <p:spPr>
          <a:xfrm>
            <a:off x="777656" y="3522189"/>
            <a:ext cx="11217573"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a:t>
            </a:r>
            <a:r>
              <a:rPr lang="zh-CN" altLang="en-CN" sz="3200" spc="-10" dirty="0">
                <a:latin typeface="+mn-ea"/>
              </a:rPr>
              <a:t>预测</a:t>
            </a:r>
            <a:r>
              <a:rPr lang="zh-CN" altLang="en-US" sz="3200" spc="-10" dirty="0">
                <a:latin typeface="+mn-ea"/>
              </a:rPr>
              <a:t>接下来几十年地球会不会因为核能的乱用而毁灭</a:t>
            </a:r>
            <a:endParaRPr lang="en-US" altLang="zh-CN" sz="3200" spc="-10" dirty="0">
              <a:latin typeface="+mn-ea"/>
            </a:endParaRPr>
          </a:p>
        </p:txBody>
      </p:sp>
      <p:sp>
        <p:nvSpPr>
          <p:cNvPr id="10" name="文本框 119">
            <a:extLst>
              <a:ext uri="{FF2B5EF4-FFF2-40B4-BE49-F238E27FC236}">
                <a16:creationId xmlns:a16="http://schemas.microsoft.com/office/drawing/2014/main" id="{407178C4-789E-9D47-9EF5-7F3B9BCE52C5}"/>
              </a:ext>
            </a:extLst>
          </p:cNvPr>
          <p:cNvSpPr txBox="1"/>
          <p:nvPr/>
        </p:nvSpPr>
        <p:spPr>
          <a:xfrm>
            <a:off x="566961" y="1153706"/>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5">
                    <a:lumMod val="50000"/>
                  </a:schemeClr>
                </a:solidFill>
                <a:latin typeface="+mn-ea"/>
              </a:rPr>
              <a:t> 测试：</a:t>
            </a:r>
            <a:r>
              <a:rPr lang="zh-CN" altLang="en-US" sz="3200" spc="-10" dirty="0">
                <a:latin typeface="+mn-ea"/>
              </a:rPr>
              <a:t>下面哪个任务最适合采用机器学习来解决</a:t>
            </a:r>
            <a:endParaRPr lang="en-US" altLang="zh-CN" sz="3200" spc="-10" dirty="0">
              <a:latin typeface="+mn-ea"/>
            </a:endParaRPr>
          </a:p>
        </p:txBody>
      </p:sp>
      <p:sp>
        <p:nvSpPr>
          <p:cNvPr id="16" name="文本框 119">
            <a:extLst>
              <a:ext uri="{FF2B5EF4-FFF2-40B4-BE49-F238E27FC236}">
                <a16:creationId xmlns:a16="http://schemas.microsoft.com/office/drawing/2014/main" id="{E781E627-963E-1E4E-BED2-D5805B6C135E}"/>
              </a:ext>
            </a:extLst>
          </p:cNvPr>
          <p:cNvSpPr txBox="1"/>
          <p:nvPr/>
        </p:nvSpPr>
        <p:spPr>
          <a:xfrm>
            <a:off x="777656" y="4259382"/>
            <a:ext cx="11217573"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a:t>
            </a:r>
            <a:r>
              <a:rPr lang="zh-CN" altLang="en-CN" sz="3200" spc="-10" dirty="0">
                <a:latin typeface="+mn-ea"/>
              </a:rPr>
              <a:t>银行</a:t>
            </a:r>
            <a:r>
              <a:rPr lang="zh-CN" altLang="en-US" sz="3200" spc="-10" dirty="0">
                <a:latin typeface="+mn-ea"/>
              </a:rPr>
              <a:t>决定是否要批准某顾客信用卡的申请</a:t>
            </a:r>
            <a:endParaRPr lang="en-US" altLang="zh-CN" sz="3200" spc="-10" dirty="0">
              <a:latin typeface="+mn-ea"/>
            </a:endParaRPr>
          </a:p>
        </p:txBody>
      </p:sp>
      <p:sp>
        <p:nvSpPr>
          <p:cNvPr id="11" name="Text Box 314">
            <a:extLst>
              <a:ext uri="{FF2B5EF4-FFF2-40B4-BE49-F238E27FC236}">
                <a16:creationId xmlns:a16="http://schemas.microsoft.com/office/drawing/2014/main" id="{3394B55C-FD13-1842-8758-4CD9C33E645A}"/>
              </a:ext>
            </a:extLst>
          </p:cNvPr>
          <p:cNvSpPr txBox="1">
            <a:spLocks noChangeArrowheads="1"/>
          </p:cNvSpPr>
          <p:nvPr/>
        </p:nvSpPr>
        <p:spPr bwMode="auto">
          <a:xfrm>
            <a:off x="212154" y="4259382"/>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94298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sz="4000" dirty="0"/>
              <a:t>个人简介</a:t>
            </a:r>
          </a:p>
        </p:txBody>
      </p:sp>
      <p:sp>
        <p:nvSpPr>
          <p:cNvPr id="2" name="Text Box 4">
            <a:extLst>
              <a:ext uri="{FF2B5EF4-FFF2-40B4-BE49-F238E27FC236}">
                <a16:creationId xmlns:a16="http://schemas.microsoft.com/office/drawing/2014/main" id="{05731DB6-4515-CCB3-C7F7-DE983268B175}"/>
              </a:ext>
            </a:extLst>
          </p:cNvPr>
          <p:cNvSpPr txBox="1">
            <a:spLocks noChangeArrowheads="1"/>
          </p:cNvSpPr>
          <p:nvPr/>
        </p:nvSpPr>
        <p:spPr bwMode="auto">
          <a:xfrm>
            <a:off x="119543" y="983715"/>
            <a:ext cx="11642966" cy="589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25000"/>
              </a:lnSpc>
              <a:buFont typeface="Wingdings" pitchFamily="2" charset="2"/>
              <a:buChar char="Ø"/>
            </a:pPr>
            <a:r>
              <a:rPr lang="en-US" altLang="zh-CN" sz="2800" dirty="0">
                <a:ea typeface="SimSun" panose="02010600030101010101" pitchFamily="2" charset="-122"/>
              </a:rPr>
              <a:t> </a:t>
            </a:r>
            <a:r>
              <a:rPr lang="en-US" altLang="zh-CN" sz="2800" b="1" dirty="0">
                <a:latin typeface="微软雅黑" panose="020B0503020204020204" pitchFamily="34" charset="-122"/>
                <a:ea typeface="微软雅黑" panose="020B0503020204020204" pitchFamily="34" charset="-122"/>
              </a:rPr>
              <a:t>2016/08</a:t>
            </a:r>
            <a:r>
              <a:rPr lang="zh-CN" altLang="en-US" sz="2800" b="1" dirty="0">
                <a:latin typeface="微软雅黑" panose="020B0503020204020204" pitchFamily="34" charset="-122"/>
                <a:ea typeface="微软雅黑" panose="020B0503020204020204" pitchFamily="34" charset="-122"/>
              </a:rPr>
              <a:t>至今，在</a:t>
            </a:r>
            <a:r>
              <a:rPr lang="zh-CN" altLang="en-US" sz="2800" b="1" dirty="0">
                <a:solidFill>
                  <a:srgbClr val="002060"/>
                </a:solidFill>
                <a:latin typeface="微软雅黑" panose="020B0503020204020204" pitchFamily="34" charset="-122"/>
                <a:ea typeface="微软雅黑" panose="020B0503020204020204" pitchFamily="34" charset="-122"/>
              </a:rPr>
              <a:t>华中科技大学</a:t>
            </a:r>
            <a:r>
              <a:rPr lang="zh-CN" altLang="en-US" sz="2800" b="1" dirty="0">
                <a:latin typeface="微软雅黑" panose="020B0503020204020204" pitchFamily="34" charset="-122"/>
                <a:ea typeface="微软雅黑" panose="020B0503020204020204" pitchFamily="34" charset="-122"/>
              </a:rPr>
              <a:t>人工智能与自动化学院担任专职教师；</a:t>
            </a:r>
            <a:endParaRPr lang="en-US" altLang="zh-CN" sz="2800" b="1" dirty="0">
              <a:latin typeface="微软雅黑" panose="020B0503020204020204" pitchFamily="34" charset="-122"/>
              <a:ea typeface="微软雅黑" panose="020B0503020204020204" pitchFamily="34" charset="-122"/>
            </a:endParaRPr>
          </a:p>
          <a:p>
            <a:pPr marL="285750" indent="-285750" algn="l">
              <a:lnSpc>
                <a:spcPct val="125000"/>
              </a:lnSpc>
              <a:buFont typeface="Wingdings" pitchFamily="2" charset="2"/>
              <a:buChar char="Ø"/>
            </a:pPr>
            <a:endParaRPr lang="en-US" altLang="zh-CN" sz="2800" dirty="0">
              <a:ea typeface="SimSun" panose="02010600030101010101" pitchFamily="2" charset="-122"/>
            </a:endParaRPr>
          </a:p>
          <a:p>
            <a:pPr marL="457200" indent="-457200" algn="l">
              <a:lnSpc>
                <a:spcPct val="125000"/>
              </a:lnSpc>
              <a:buFont typeface="Wingdings" pitchFamily="2" charset="2"/>
              <a:buChar char="Ø"/>
            </a:pPr>
            <a:r>
              <a:rPr lang="en-US" altLang="zh-CN" sz="2800" b="1" dirty="0">
                <a:latin typeface="微软雅黑" panose="020B0503020204020204" pitchFamily="34" charset="-122"/>
                <a:ea typeface="微软雅黑" panose="020B0503020204020204" pitchFamily="34" charset="-122"/>
              </a:rPr>
              <a:t>2014/09</a:t>
            </a:r>
            <a:r>
              <a:rPr lang="zh-CN" altLang="en-US" sz="2800" b="1" dirty="0">
                <a:latin typeface="微软雅黑" panose="020B0503020204020204" pitchFamily="34" charset="-122"/>
                <a:ea typeface="微软雅黑" panose="020B0503020204020204" pitchFamily="34" charset="-122"/>
              </a:rPr>
              <a:t>至</a:t>
            </a:r>
            <a:r>
              <a:rPr lang="en-US" altLang="zh-CN" sz="2800" b="1" dirty="0">
                <a:latin typeface="微软雅黑" panose="020B0503020204020204" pitchFamily="34" charset="-122"/>
                <a:ea typeface="微软雅黑" panose="020B0503020204020204" pitchFamily="34" charset="-122"/>
              </a:rPr>
              <a:t>2016/02</a:t>
            </a:r>
            <a:r>
              <a:rPr lang="zh-CN" altLang="en-US" sz="2800" b="1" dirty="0">
                <a:latin typeface="微软雅黑" panose="020B0503020204020204" pitchFamily="34" charset="-122"/>
                <a:ea typeface="微软雅黑" panose="020B0503020204020204" pitchFamily="34" charset="-122"/>
              </a:rPr>
              <a:t>，在</a:t>
            </a:r>
            <a:r>
              <a:rPr lang="zh-CN" altLang="en-US" sz="2800" b="1" dirty="0">
                <a:solidFill>
                  <a:srgbClr val="002060"/>
                </a:solidFill>
                <a:latin typeface="微软雅黑" panose="020B0503020204020204" pitchFamily="34" charset="-122"/>
                <a:ea typeface="微软雅黑" panose="020B0503020204020204" pitchFamily="34" charset="-122"/>
              </a:rPr>
              <a:t>美国波士顿大学</a:t>
            </a:r>
            <a:r>
              <a:rPr lang="zh-CN" altLang="en-US" sz="2800" b="1" dirty="0">
                <a:latin typeface="微软雅黑" panose="020B0503020204020204" pitchFamily="34" charset="-122"/>
                <a:ea typeface="微软雅黑" panose="020B0503020204020204" pitchFamily="34" charset="-122"/>
              </a:rPr>
              <a:t>物理学院进行博士联合培养学习，</a:t>
            </a:r>
            <a:r>
              <a:rPr lang="en-US" altLang="zh-CN" sz="2800" b="1" dirty="0">
                <a:latin typeface="微软雅黑" panose="020B0503020204020204" pitchFamily="34" charset="-122"/>
                <a:ea typeface="微软雅黑" panose="020B0503020204020204" pitchFamily="34" charset="-122"/>
              </a:rPr>
              <a:t>2019</a:t>
            </a:r>
            <a:r>
              <a:rPr lang="zh-CN" altLang="en-US" sz="2800" b="1" dirty="0">
                <a:latin typeface="微软雅黑" panose="020B0503020204020204" pitchFamily="34" charset="-122"/>
                <a:ea typeface="微软雅黑" panose="020B0503020204020204" pitchFamily="34" charset="-122"/>
              </a:rPr>
              <a:t>年在</a:t>
            </a:r>
            <a:r>
              <a:rPr lang="zh-CN" altLang="en-US" sz="2800" b="1" dirty="0">
                <a:solidFill>
                  <a:srgbClr val="002060"/>
                </a:solidFill>
                <a:latin typeface="微软雅黑" panose="020B0503020204020204" pitchFamily="34" charset="-122"/>
                <a:ea typeface="微软雅黑" panose="020B0503020204020204" pitchFamily="34" charset="-122"/>
              </a:rPr>
              <a:t>美国哈佛医学院</a:t>
            </a:r>
            <a:r>
              <a:rPr lang="zh-CN" altLang="en-US" sz="2800" b="1" dirty="0">
                <a:latin typeface="微软雅黑" panose="020B0503020204020204" pitchFamily="34" charset="-122"/>
                <a:ea typeface="微软雅黑" panose="020B0503020204020204" pitchFamily="34" charset="-122"/>
              </a:rPr>
              <a:t>访问交流；</a:t>
            </a:r>
            <a:endParaRPr lang="en-US" altLang="zh-CN" sz="2800" b="1" dirty="0">
              <a:latin typeface="微软雅黑" panose="020B0503020204020204" pitchFamily="34" charset="-122"/>
              <a:ea typeface="微软雅黑" panose="020B0503020204020204" pitchFamily="34" charset="-122"/>
            </a:endParaRPr>
          </a:p>
          <a:p>
            <a:pPr marL="342900" indent="-342900" algn="l">
              <a:lnSpc>
                <a:spcPct val="125000"/>
              </a:lnSpc>
              <a:buFont typeface="Wingdings" pitchFamily="2" charset="2"/>
              <a:buChar char="Ø"/>
            </a:pPr>
            <a:endParaRPr lang="en-US" altLang="zh-CN" sz="28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r>
              <a:rPr lang="en-US" altLang="zh-CN" sz="2800" b="1" dirty="0">
                <a:latin typeface="微软雅黑" panose="020B0503020204020204" pitchFamily="34" charset="-122"/>
                <a:ea typeface="微软雅黑" panose="020B0503020204020204" pitchFamily="34" charset="-122"/>
              </a:rPr>
              <a:t>2010/06</a:t>
            </a:r>
            <a:r>
              <a:rPr lang="zh-CN" altLang="en-US" sz="2800" b="1" dirty="0">
                <a:latin typeface="微软雅黑" panose="020B0503020204020204" pitchFamily="34" charset="-122"/>
                <a:ea typeface="微软雅黑" panose="020B0503020204020204" pitchFamily="34" charset="-122"/>
              </a:rPr>
              <a:t>与</a:t>
            </a:r>
            <a:r>
              <a:rPr lang="en-US" altLang="zh-CN" sz="2800" b="1" dirty="0">
                <a:latin typeface="微软雅黑" panose="020B0503020204020204" pitchFamily="34" charset="-122"/>
                <a:ea typeface="微软雅黑" panose="020B0503020204020204" pitchFamily="34" charset="-122"/>
              </a:rPr>
              <a:t>2016/06</a:t>
            </a:r>
            <a:r>
              <a:rPr lang="zh-CN" altLang="en-US" sz="2800" b="1" dirty="0">
                <a:latin typeface="微软雅黑" panose="020B0503020204020204" pitchFamily="34" charset="-122"/>
                <a:ea typeface="微软雅黑" panose="020B0503020204020204" pitchFamily="34" charset="-122"/>
              </a:rPr>
              <a:t>分别在</a:t>
            </a:r>
            <a:r>
              <a:rPr lang="zh-CN" altLang="en-US" sz="2800" b="1" dirty="0">
                <a:solidFill>
                  <a:srgbClr val="002060"/>
                </a:solidFill>
                <a:latin typeface="微软雅黑" panose="020B0503020204020204" pitchFamily="34" charset="-122"/>
                <a:ea typeface="微软雅黑" panose="020B0503020204020204" pitchFamily="34" charset="-122"/>
              </a:rPr>
              <a:t>华中科技大学</a:t>
            </a:r>
            <a:r>
              <a:rPr lang="zh-CN" altLang="en-US" sz="2800" b="1" dirty="0">
                <a:latin typeface="微软雅黑" panose="020B0503020204020204" pitchFamily="34" charset="-122"/>
                <a:ea typeface="微软雅黑" panose="020B0503020204020204" pitchFamily="34" charset="-122"/>
              </a:rPr>
              <a:t>控制系，自动化学院获得学士与博士学位；</a:t>
            </a:r>
            <a:endParaRPr lang="en-US" altLang="zh-CN" sz="28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endParaRPr lang="en-US" altLang="zh-CN" sz="28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r>
              <a:rPr lang="zh-CN" altLang="en-US" sz="2800" b="1" dirty="0">
                <a:latin typeface="微软雅黑" panose="020B0503020204020204" pitchFamily="34" charset="-122"/>
                <a:ea typeface="微软雅黑" panose="020B0503020204020204" pitchFamily="34" charset="-122"/>
              </a:rPr>
              <a:t>研究兴趣：复杂系统与网络科学、智能医疗大数据</a:t>
            </a:r>
            <a:endParaRPr lang="en-US" altLang="zh-CN" sz="2800" b="1" dirty="0">
              <a:latin typeface="微软雅黑" panose="020B0503020204020204" pitchFamily="34" charset="-122"/>
              <a:ea typeface="微软雅黑" panose="020B0503020204020204" pitchFamily="34" charset="-122"/>
            </a:endParaRPr>
          </a:p>
          <a:p>
            <a:pPr algn="l">
              <a:lnSpc>
                <a:spcPct val="125000"/>
              </a:lnSpc>
            </a:pPr>
            <a:r>
              <a:rPr lang="zh-CN" altLang="en-US" sz="2400" b="1" dirty="0">
                <a:latin typeface="微软雅黑" panose="020B0503020204020204" pitchFamily="34" charset="-122"/>
                <a:ea typeface="微软雅黑" panose="020B0503020204020204" pitchFamily="34" charset="-122"/>
                <a:hlinkClick r:id="rId3"/>
              </a:rPr>
              <a:t> </a:t>
            </a:r>
            <a:r>
              <a:rPr lang="zh-CN" altLang="en-US" sz="2400" b="1" u="sng" dirty="0">
                <a:latin typeface="微软雅黑" panose="020B0503020204020204" pitchFamily="34" charset="-122"/>
                <a:ea typeface="微软雅黑" panose="020B0503020204020204" pitchFamily="34" charset="-122"/>
                <a:hlinkClick r:id="rId3"/>
              </a:rPr>
              <a:t>    </a:t>
            </a:r>
            <a:r>
              <a:rPr lang="en-US" altLang="zh-CN" sz="2400" b="1" dirty="0">
                <a:latin typeface="微软雅黑" panose="020B0503020204020204" pitchFamily="34" charset="-122"/>
                <a:ea typeface="微软雅黑" panose="020B0503020204020204" pitchFamily="34" charset="-122"/>
                <a:hlinkClick r:id="rId3"/>
              </a:rPr>
              <a:t>https://scholar.google.com/citations?user=2zZNzAwAAAAJ&amp;hl=en</a:t>
            </a:r>
            <a:endParaRPr lang="en-US" altLang="zh-CN" sz="24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4697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225044" y="872133"/>
            <a:ext cx="12305211"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机器学习的</a:t>
            </a:r>
            <a:r>
              <a:rPr lang="zh-CN" altLang="en-US" sz="2800" spc="-10" dirty="0">
                <a:solidFill>
                  <a:srgbClr val="FF0000"/>
                </a:solidFill>
                <a:latin typeface="+mn-ea"/>
              </a:rPr>
              <a:t>基本术语</a:t>
            </a:r>
            <a:r>
              <a:rPr lang="zh-CN" altLang="en-US" sz="2800" spc="-10" dirty="0">
                <a:latin typeface="+mn-ea"/>
              </a:rPr>
              <a:t>（以银行批准一用户的信用卡申请是好</a:t>
            </a:r>
            <a:r>
              <a:rPr lang="en-US" altLang="zh-CN" sz="2800" spc="-10" dirty="0">
                <a:latin typeface="+mn-ea"/>
              </a:rPr>
              <a:t>/</a:t>
            </a:r>
            <a:r>
              <a:rPr lang="zh-CN" altLang="en-US" sz="2800" spc="-10" dirty="0">
                <a:latin typeface="+mn-ea"/>
              </a:rPr>
              <a:t>坏为例）</a:t>
            </a:r>
            <a:endParaRPr lang="en-US" altLang="zh-CN" sz="2800" spc="-10" dirty="0">
              <a:latin typeface="+mn-ea"/>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9D6CF23-8241-CB4C-A5BA-0555A6CBC49D}"/>
                  </a:ext>
                </a:extLst>
              </p:cNvPr>
              <p:cNvGraphicFramePr>
                <a:graphicFrameLocks noGrp="1"/>
              </p:cNvGraphicFramePr>
              <p:nvPr>
                <p:extLst>
                  <p:ext uri="{D42A27DB-BD31-4B8C-83A1-F6EECF244321}">
                    <p14:modId xmlns:p14="http://schemas.microsoft.com/office/powerpoint/2010/main" val="2320194334"/>
                  </p:ext>
                </p:extLst>
              </p:nvPr>
            </p:nvGraphicFramePr>
            <p:xfrm>
              <a:off x="566961" y="1564310"/>
              <a:ext cx="10170313" cy="1854200"/>
            </p:xfrm>
            <a:graphic>
              <a:graphicData uri="http://schemas.openxmlformats.org/drawingml/2006/table">
                <a:tbl>
                  <a:tblPr firstRow="1" bandRow="1">
                    <a:tableStyleId>{5C22544A-7EE6-4342-B048-85BDC9FD1C3A}</a:tableStyleId>
                  </a:tblPr>
                  <a:tblGrid>
                    <a:gridCol w="1291545">
                      <a:extLst>
                        <a:ext uri="{9D8B030D-6E8A-4147-A177-3AD203B41FA5}">
                          <a16:colId xmlns:a16="http://schemas.microsoft.com/office/drawing/2014/main" val="4168552017"/>
                        </a:ext>
                      </a:extLst>
                    </a:gridCol>
                    <a:gridCol w="1429753">
                      <a:extLst>
                        <a:ext uri="{9D8B030D-6E8A-4147-A177-3AD203B41FA5}">
                          <a16:colId xmlns:a16="http://schemas.microsoft.com/office/drawing/2014/main" val="2665047202"/>
                        </a:ext>
                      </a:extLst>
                    </a:gridCol>
                    <a:gridCol w="1544132">
                      <a:extLst>
                        <a:ext uri="{9D8B030D-6E8A-4147-A177-3AD203B41FA5}">
                          <a16:colId xmlns:a16="http://schemas.microsoft.com/office/drawing/2014/main" val="3687138710"/>
                        </a:ext>
                      </a:extLst>
                    </a:gridCol>
                    <a:gridCol w="1787192">
                      <a:extLst>
                        <a:ext uri="{9D8B030D-6E8A-4147-A177-3AD203B41FA5}">
                          <a16:colId xmlns:a16="http://schemas.microsoft.com/office/drawing/2014/main" val="3085417207"/>
                        </a:ext>
                      </a:extLst>
                    </a:gridCol>
                    <a:gridCol w="1930166">
                      <a:extLst>
                        <a:ext uri="{9D8B030D-6E8A-4147-A177-3AD203B41FA5}">
                          <a16:colId xmlns:a16="http://schemas.microsoft.com/office/drawing/2014/main" val="2477652617"/>
                        </a:ext>
                      </a:extLst>
                    </a:gridCol>
                    <a:gridCol w="2187525">
                      <a:extLst>
                        <a:ext uri="{9D8B030D-6E8A-4147-A177-3AD203B41FA5}">
                          <a16:colId xmlns:a16="http://schemas.microsoft.com/office/drawing/2014/main" val="151803406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样本编号</a:t>
                          </a:r>
                        </a:p>
                      </a:txBody>
                      <a:tcPr/>
                    </a:tc>
                    <a:tc>
                      <a:txBody>
                        <a:bodyPr/>
                        <a:lstStyle/>
                        <a:p>
                          <a:pPr algn="ctr"/>
                          <a:r>
                            <a:rPr lang="en-CN" dirty="0"/>
                            <a:t>年龄</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a14:m>
                          <a:r>
                            <a:rPr lang="zh-CN" altLang="en-US" dirty="0"/>
                            <a:t>）</a:t>
                          </a:r>
                          <a:endParaRPr lang="en-CN" dirty="0"/>
                        </a:p>
                      </a:txBody>
                      <a:tcPr/>
                    </a:tc>
                    <a:tc>
                      <a:txBody>
                        <a:bodyPr/>
                        <a:lstStyle/>
                        <a:p>
                          <a:pPr algn="ctr"/>
                          <a:r>
                            <a:rPr lang="en-CN" dirty="0"/>
                            <a:t>性别</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a14:m>
                          <a:r>
                            <a:rPr lang="zh-CN" altLang="en-US" dirty="0"/>
                            <a:t>）</a:t>
                          </a:r>
                          <a:endParaRPr lang="en-CN" dirty="0"/>
                        </a:p>
                      </a:txBody>
                      <a:tcPr/>
                    </a:tc>
                    <a:tc>
                      <a:txBody>
                        <a:bodyPr/>
                        <a:lstStyle/>
                        <a:p>
                          <a:pPr algn="ctr"/>
                          <a:r>
                            <a:rPr lang="en-CN" dirty="0"/>
                            <a:t>年收入</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a14:m>
                          <a:r>
                            <a:rPr lang="zh-CN" altLang="en-US" dirty="0"/>
                            <a:t>）</a:t>
                          </a:r>
                          <a:endParaRPr lang="en-CN" dirty="0"/>
                        </a:p>
                      </a:txBody>
                      <a:tcPr/>
                    </a:tc>
                    <a:tc>
                      <a:txBody>
                        <a:bodyPr/>
                        <a:lstStyle/>
                        <a:p>
                          <a:pPr algn="ctr"/>
                          <a:r>
                            <a:rPr lang="en-CN" dirty="0"/>
                            <a:t>工作年限</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𝟒</m:t>
                                  </m:r>
                                </m:sub>
                              </m:sSub>
                            </m:oMath>
                          </a14:m>
                          <a:r>
                            <a:rPr lang="zh-CN" altLang="en-US" dirty="0"/>
                            <a:t>）</a:t>
                          </a:r>
                          <a:endParaRPr lang="en-CN" dirty="0"/>
                        </a:p>
                      </a:txBody>
                      <a:tcPr/>
                    </a:tc>
                    <a:tc>
                      <a:txBody>
                        <a:bodyPr/>
                        <a:lstStyle/>
                        <a:p>
                          <a:pPr algn="ctr"/>
                          <a:r>
                            <a:rPr lang="zh-CN" altLang="en-US" sz="1800" spc="-10" dirty="0">
                              <a:latin typeface="+mn-ea"/>
                            </a:rPr>
                            <a:t>好</a:t>
                          </a:r>
                          <a:r>
                            <a:rPr lang="en-US" altLang="zh-CN" sz="1800" spc="-10" dirty="0">
                              <a:latin typeface="+mn-ea"/>
                            </a:rPr>
                            <a:t>/</a:t>
                          </a:r>
                          <a:r>
                            <a:rPr lang="zh-CN" altLang="en-US" sz="1800" spc="-10" dirty="0">
                              <a:latin typeface="+mn-ea"/>
                            </a:rPr>
                            <a:t>坏</a:t>
                          </a:r>
                          <a:r>
                            <a:rPr lang="zh-CN" altLang="en-US" dirty="0"/>
                            <a:t>（</a:t>
                          </a:r>
                          <a14:m>
                            <m:oMath xmlns:m="http://schemas.openxmlformats.org/officeDocument/2006/math">
                              <m:r>
                                <a:rPr lang="en-US" altLang="zh-CN" b="1" i="1" smtClean="0">
                                  <a:latin typeface="Cambria Math" panose="02040503050406030204" pitchFamily="18" charset="0"/>
                                </a:rPr>
                                <m:t>𝒚</m:t>
                              </m:r>
                            </m:oMath>
                          </a14:m>
                          <a:r>
                            <a:rPr lang="zh-CN" altLang="en-US" dirty="0"/>
                            <a:t>）</a:t>
                          </a:r>
                          <a:endParaRPr lang="en-CN" dirty="0"/>
                        </a:p>
                      </a:txBody>
                      <a:tcPr/>
                    </a:tc>
                    <a:extLst>
                      <a:ext uri="{0D108BD9-81ED-4DB2-BD59-A6C34878D82A}">
                        <a16:rowId xmlns:a16="http://schemas.microsoft.com/office/drawing/2014/main" val="1709003157"/>
                      </a:ext>
                    </a:extLst>
                  </a:tr>
                  <a:tr h="370840">
                    <a:tc>
                      <a:txBody>
                        <a:bodyPr/>
                        <a:lstStyle/>
                        <a:p>
                          <a:pPr algn="ctr"/>
                          <a:r>
                            <a:rPr lang="en-US" altLang="zh-CN" dirty="0"/>
                            <a:t>1</a:t>
                          </a:r>
                          <a:endParaRPr lang="en-CN" dirty="0"/>
                        </a:p>
                      </a:txBody>
                      <a:tcPr/>
                    </a:tc>
                    <a:tc>
                      <a:txBody>
                        <a:bodyPr/>
                        <a:lstStyle/>
                        <a:p>
                          <a:pPr algn="ctr"/>
                          <a:r>
                            <a:rPr lang="en-US" altLang="zh-CN" dirty="0"/>
                            <a:t>25</a:t>
                          </a:r>
                          <a:endParaRPr lang="en-CN" dirty="0"/>
                        </a:p>
                      </a:txBody>
                      <a:tcPr/>
                    </a:tc>
                    <a:tc>
                      <a:txBody>
                        <a:bodyPr/>
                        <a:lstStyle/>
                        <a:p>
                          <a:pPr algn="ctr"/>
                          <a:r>
                            <a:rPr lang="en-CN" dirty="0"/>
                            <a:t>女</a:t>
                          </a:r>
                        </a:p>
                      </a:txBody>
                      <a:tcPr/>
                    </a:tc>
                    <a:tc>
                      <a:txBody>
                        <a:bodyPr/>
                        <a:lstStyle/>
                        <a:p>
                          <a:pPr algn="ctr"/>
                          <a:r>
                            <a:rPr lang="en-US" altLang="zh-CN" dirty="0"/>
                            <a:t>200,000</a:t>
                          </a:r>
                          <a:endParaRPr lang="en-CN" dirty="0"/>
                        </a:p>
                      </a:txBody>
                      <a:tcPr/>
                    </a:tc>
                    <a:tc>
                      <a:txBody>
                        <a:bodyPr/>
                        <a:lstStyle/>
                        <a:p>
                          <a:pPr algn="ctr"/>
                          <a:r>
                            <a:rPr lang="en-CN" dirty="0"/>
                            <a:t>3</a:t>
                          </a:r>
                        </a:p>
                      </a:txBody>
                      <a:tcPr/>
                    </a:tc>
                    <a:tc>
                      <a:txBody>
                        <a:bodyPr/>
                        <a:lstStyle/>
                        <a:p>
                          <a:pPr algn="ctr"/>
                          <a:r>
                            <a:rPr lang="en-CN" dirty="0"/>
                            <a:t>+1</a:t>
                          </a:r>
                        </a:p>
                      </a:txBody>
                      <a:tcPr/>
                    </a:tc>
                    <a:extLst>
                      <a:ext uri="{0D108BD9-81ED-4DB2-BD59-A6C34878D82A}">
                        <a16:rowId xmlns:a16="http://schemas.microsoft.com/office/drawing/2014/main" val="4098158711"/>
                      </a:ext>
                    </a:extLst>
                  </a:tr>
                  <a:tr h="370840">
                    <a:tc>
                      <a:txBody>
                        <a:bodyPr/>
                        <a:lstStyle/>
                        <a:p>
                          <a:pPr algn="ctr"/>
                          <a:r>
                            <a:rPr lang="en-US" altLang="zh-CN" dirty="0"/>
                            <a:t>2</a:t>
                          </a:r>
                          <a:endParaRPr lang="en-CN" dirty="0"/>
                        </a:p>
                      </a:txBody>
                      <a:tcPr/>
                    </a:tc>
                    <a:tc>
                      <a:txBody>
                        <a:bodyPr/>
                        <a:lstStyle/>
                        <a:p>
                          <a:pPr algn="ctr"/>
                          <a:r>
                            <a:rPr lang="en-US" dirty="0"/>
                            <a:t>27</a:t>
                          </a:r>
                          <a:endParaRPr lang="en-CN" dirty="0"/>
                        </a:p>
                      </a:txBody>
                      <a:tcPr/>
                    </a:tc>
                    <a:tc>
                      <a:txBody>
                        <a:bodyPr/>
                        <a:lstStyle/>
                        <a:p>
                          <a:pPr algn="ctr"/>
                          <a:r>
                            <a:rPr lang="en-US" dirty="0" err="1"/>
                            <a:t>男</a:t>
                          </a:r>
                          <a:endParaRPr lang="en-CN" dirty="0"/>
                        </a:p>
                      </a:txBody>
                      <a:tcPr/>
                    </a:tc>
                    <a:tc>
                      <a:txBody>
                        <a:bodyPr/>
                        <a:lstStyle/>
                        <a:p>
                          <a:pPr algn="ctr"/>
                          <a:r>
                            <a:rPr lang="en-CN" dirty="0"/>
                            <a:t>15,000</a:t>
                          </a:r>
                        </a:p>
                      </a:txBody>
                      <a:tcPr/>
                    </a:tc>
                    <a:tc>
                      <a:txBody>
                        <a:bodyPr/>
                        <a:lstStyle/>
                        <a:p>
                          <a:pPr algn="ctr"/>
                          <a:r>
                            <a:rPr lang="en-CN" dirty="0"/>
                            <a:t>8</a:t>
                          </a:r>
                        </a:p>
                      </a:txBody>
                      <a:tcPr/>
                    </a:tc>
                    <a:tc>
                      <a:txBody>
                        <a:bodyPr/>
                        <a:lstStyle/>
                        <a:p>
                          <a:pPr algn="ctr"/>
                          <a:r>
                            <a:rPr lang="en-CN" dirty="0"/>
                            <a:t>-1</a:t>
                          </a:r>
                        </a:p>
                      </a:txBody>
                      <a:tcPr/>
                    </a:tc>
                    <a:extLst>
                      <a:ext uri="{0D108BD9-81ED-4DB2-BD59-A6C34878D82A}">
                        <a16:rowId xmlns:a16="http://schemas.microsoft.com/office/drawing/2014/main" val="3925037738"/>
                      </a:ext>
                    </a:extLst>
                  </a:tr>
                  <a:tr h="370840">
                    <a:tc>
                      <a:txBody>
                        <a:bodyPr/>
                        <a:lstStyle/>
                        <a:p>
                          <a:pPr algn="ct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extLst>
                      <a:ext uri="{0D108BD9-81ED-4DB2-BD59-A6C34878D82A}">
                        <a16:rowId xmlns:a16="http://schemas.microsoft.com/office/drawing/2014/main" val="3310947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CN" dirty="0"/>
                        </a:p>
                      </a:txBody>
                      <a:tcPr/>
                    </a:tc>
                    <a:tc>
                      <a:txBody>
                        <a:bodyPr/>
                        <a:lstStyle/>
                        <a:p>
                          <a:pPr algn="ctr"/>
                          <a:r>
                            <a:rPr lang="en-CN" dirty="0"/>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男</a:t>
                          </a:r>
                          <a:endParaRPr lang="en-CN" dirty="0"/>
                        </a:p>
                      </a:txBody>
                      <a:tcPr/>
                    </a:tc>
                    <a:tc>
                      <a:txBody>
                        <a:bodyPr/>
                        <a:lstStyle/>
                        <a:p>
                          <a:pPr algn="ctr"/>
                          <a:r>
                            <a:rPr lang="en-CN" dirty="0"/>
                            <a:t>1,230,000</a:t>
                          </a:r>
                        </a:p>
                      </a:txBody>
                      <a:tcPr/>
                    </a:tc>
                    <a:tc>
                      <a:txBody>
                        <a:bodyPr/>
                        <a:lstStyle/>
                        <a:p>
                          <a:pPr algn="ctr"/>
                          <a:r>
                            <a:rPr lang="en-CN"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+1</a:t>
                          </a:r>
                        </a:p>
                      </a:txBody>
                      <a:tcPr/>
                    </a:tc>
                    <a:extLst>
                      <a:ext uri="{0D108BD9-81ED-4DB2-BD59-A6C34878D82A}">
                        <a16:rowId xmlns:a16="http://schemas.microsoft.com/office/drawing/2014/main" val="2635406448"/>
                      </a:ext>
                    </a:extLst>
                  </a:tr>
                </a:tbl>
              </a:graphicData>
            </a:graphic>
          </p:graphicFrame>
        </mc:Choice>
        <mc:Fallback xmlns="">
          <p:graphicFrame>
            <p:nvGraphicFramePr>
              <p:cNvPr id="2" name="Table 2">
                <a:extLst>
                  <a:ext uri="{FF2B5EF4-FFF2-40B4-BE49-F238E27FC236}">
                    <a16:creationId xmlns:a16="http://schemas.microsoft.com/office/drawing/2014/main" id="{F9D6CF23-8241-CB4C-A5BA-0555A6CBC49D}"/>
                  </a:ext>
                </a:extLst>
              </p:cNvPr>
              <p:cNvGraphicFramePr>
                <a:graphicFrameLocks noGrp="1"/>
              </p:cNvGraphicFramePr>
              <p:nvPr>
                <p:extLst>
                  <p:ext uri="{D42A27DB-BD31-4B8C-83A1-F6EECF244321}">
                    <p14:modId xmlns:p14="http://schemas.microsoft.com/office/powerpoint/2010/main" val="2320194334"/>
                  </p:ext>
                </p:extLst>
              </p:nvPr>
            </p:nvGraphicFramePr>
            <p:xfrm>
              <a:off x="566961" y="1564310"/>
              <a:ext cx="10170313" cy="1854200"/>
            </p:xfrm>
            <a:graphic>
              <a:graphicData uri="http://schemas.openxmlformats.org/drawingml/2006/table">
                <a:tbl>
                  <a:tblPr firstRow="1" bandRow="1">
                    <a:tableStyleId>{5C22544A-7EE6-4342-B048-85BDC9FD1C3A}</a:tableStyleId>
                  </a:tblPr>
                  <a:tblGrid>
                    <a:gridCol w="1291545">
                      <a:extLst>
                        <a:ext uri="{9D8B030D-6E8A-4147-A177-3AD203B41FA5}">
                          <a16:colId xmlns:a16="http://schemas.microsoft.com/office/drawing/2014/main" val="4168552017"/>
                        </a:ext>
                      </a:extLst>
                    </a:gridCol>
                    <a:gridCol w="1429753">
                      <a:extLst>
                        <a:ext uri="{9D8B030D-6E8A-4147-A177-3AD203B41FA5}">
                          <a16:colId xmlns:a16="http://schemas.microsoft.com/office/drawing/2014/main" val="2665047202"/>
                        </a:ext>
                      </a:extLst>
                    </a:gridCol>
                    <a:gridCol w="1544132">
                      <a:extLst>
                        <a:ext uri="{9D8B030D-6E8A-4147-A177-3AD203B41FA5}">
                          <a16:colId xmlns:a16="http://schemas.microsoft.com/office/drawing/2014/main" val="3687138710"/>
                        </a:ext>
                      </a:extLst>
                    </a:gridCol>
                    <a:gridCol w="1787192">
                      <a:extLst>
                        <a:ext uri="{9D8B030D-6E8A-4147-A177-3AD203B41FA5}">
                          <a16:colId xmlns:a16="http://schemas.microsoft.com/office/drawing/2014/main" val="3085417207"/>
                        </a:ext>
                      </a:extLst>
                    </a:gridCol>
                    <a:gridCol w="1930166">
                      <a:extLst>
                        <a:ext uri="{9D8B030D-6E8A-4147-A177-3AD203B41FA5}">
                          <a16:colId xmlns:a16="http://schemas.microsoft.com/office/drawing/2014/main" val="2477652617"/>
                        </a:ext>
                      </a:extLst>
                    </a:gridCol>
                    <a:gridCol w="2187525">
                      <a:extLst>
                        <a:ext uri="{9D8B030D-6E8A-4147-A177-3AD203B41FA5}">
                          <a16:colId xmlns:a16="http://schemas.microsoft.com/office/drawing/2014/main" val="151803406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样本编号</a:t>
                          </a:r>
                        </a:p>
                      </a:txBody>
                      <a:tcPr/>
                    </a:tc>
                    <a:tc>
                      <a:txBody>
                        <a:bodyPr/>
                        <a:lstStyle/>
                        <a:p>
                          <a:endParaRPr lang="en-CN"/>
                        </a:p>
                      </a:txBody>
                      <a:tcPr>
                        <a:blipFill>
                          <a:blip r:embed="rId3"/>
                          <a:stretch>
                            <a:fillRect l="-91150" t="-10345" r="-521239" b="-431034"/>
                          </a:stretch>
                        </a:blipFill>
                      </a:tcPr>
                    </a:tc>
                    <a:tc>
                      <a:txBody>
                        <a:bodyPr/>
                        <a:lstStyle/>
                        <a:p>
                          <a:endParaRPr lang="en-CN"/>
                        </a:p>
                      </a:txBody>
                      <a:tcPr>
                        <a:blipFill>
                          <a:blip r:embed="rId3"/>
                          <a:stretch>
                            <a:fillRect l="-178512" t="-10345" r="-386777" b="-431034"/>
                          </a:stretch>
                        </a:blipFill>
                      </a:tcPr>
                    </a:tc>
                    <a:tc>
                      <a:txBody>
                        <a:bodyPr/>
                        <a:lstStyle/>
                        <a:p>
                          <a:endParaRPr lang="en-CN"/>
                        </a:p>
                      </a:txBody>
                      <a:tcPr>
                        <a:blipFill>
                          <a:blip r:embed="rId3"/>
                          <a:stretch>
                            <a:fillRect l="-239007" t="-10345" r="-231915" b="-431034"/>
                          </a:stretch>
                        </a:blipFill>
                      </a:tcPr>
                    </a:tc>
                    <a:tc>
                      <a:txBody>
                        <a:bodyPr/>
                        <a:lstStyle/>
                        <a:p>
                          <a:endParaRPr lang="en-CN"/>
                        </a:p>
                      </a:txBody>
                      <a:tcPr>
                        <a:blipFill>
                          <a:blip r:embed="rId3"/>
                          <a:stretch>
                            <a:fillRect l="-314474" t="-10345" r="-115132" b="-431034"/>
                          </a:stretch>
                        </a:blipFill>
                      </a:tcPr>
                    </a:tc>
                    <a:tc>
                      <a:txBody>
                        <a:bodyPr/>
                        <a:lstStyle/>
                        <a:p>
                          <a:endParaRPr lang="en-CN"/>
                        </a:p>
                      </a:txBody>
                      <a:tcPr>
                        <a:blipFill>
                          <a:blip r:embed="rId3"/>
                          <a:stretch>
                            <a:fillRect l="-364162" t="-10345" r="-1156" b="-431034"/>
                          </a:stretch>
                        </a:blipFill>
                      </a:tcPr>
                    </a:tc>
                    <a:extLst>
                      <a:ext uri="{0D108BD9-81ED-4DB2-BD59-A6C34878D82A}">
                        <a16:rowId xmlns:a16="http://schemas.microsoft.com/office/drawing/2014/main" val="1709003157"/>
                      </a:ext>
                    </a:extLst>
                  </a:tr>
                  <a:tr h="370840">
                    <a:tc>
                      <a:txBody>
                        <a:bodyPr/>
                        <a:lstStyle/>
                        <a:p>
                          <a:pPr algn="ctr"/>
                          <a:r>
                            <a:rPr lang="en-US" altLang="zh-CN" dirty="0"/>
                            <a:t>1</a:t>
                          </a:r>
                          <a:endParaRPr lang="en-CN" dirty="0"/>
                        </a:p>
                      </a:txBody>
                      <a:tcPr/>
                    </a:tc>
                    <a:tc>
                      <a:txBody>
                        <a:bodyPr/>
                        <a:lstStyle/>
                        <a:p>
                          <a:pPr algn="ctr"/>
                          <a:r>
                            <a:rPr lang="en-US" altLang="zh-CN" dirty="0"/>
                            <a:t>25</a:t>
                          </a:r>
                          <a:endParaRPr lang="en-CN" dirty="0"/>
                        </a:p>
                      </a:txBody>
                      <a:tcPr/>
                    </a:tc>
                    <a:tc>
                      <a:txBody>
                        <a:bodyPr/>
                        <a:lstStyle/>
                        <a:p>
                          <a:pPr algn="ctr"/>
                          <a:r>
                            <a:rPr lang="en-CN" dirty="0"/>
                            <a:t>女</a:t>
                          </a:r>
                        </a:p>
                      </a:txBody>
                      <a:tcPr/>
                    </a:tc>
                    <a:tc>
                      <a:txBody>
                        <a:bodyPr/>
                        <a:lstStyle/>
                        <a:p>
                          <a:pPr algn="ctr"/>
                          <a:r>
                            <a:rPr lang="en-US" altLang="zh-CN" dirty="0"/>
                            <a:t>200,000</a:t>
                          </a:r>
                          <a:endParaRPr lang="en-CN" dirty="0"/>
                        </a:p>
                      </a:txBody>
                      <a:tcPr/>
                    </a:tc>
                    <a:tc>
                      <a:txBody>
                        <a:bodyPr/>
                        <a:lstStyle/>
                        <a:p>
                          <a:pPr algn="ctr"/>
                          <a:r>
                            <a:rPr lang="en-CN" dirty="0"/>
                            <a:t>3</a:t>
                          </a:r>
                        </a:p>
                      </a:txBody>
                      <a:tcPr/>
                    </a:tc>
                    <a:tc>
                      <a:txBody>
                        <a:bodyPr/>
                        <a:lstStyle/>
                        <a:p>
                          <a:pPr algn="ctr"/>
                          <a:r>
                            <a:rPr lang="en-CN" dirty="0"/>
                            <a:t>+1</a:t>
                          </a:r>
                        </a:p>
                      </a:txBody>
                      <a:tcPr/>
                    </a:tc>
                    <a:extLst>
                      <a:ext uri="{0D108BD9-81ED-4DB2-BD59-A6C34878D82A}">
                        <a16:rowId xmlns:a16="http://schemas.microsoft.com/office/drawing/2014/main" val="4098158711"/>
                      </a:ext>
                    </a:extLst>
                  </a:tr>
                  <a:tr h="370840">
                    <a:tc>
                      <a:txBody>
                        <a:bodyPr/>
                        <a:lstStyle/>
                        <a:p>
                          <a:pPr algn="ctr"/>
                          <a:r>
                            <a:rPr lang="en-US" altLang="zh-CN" dirty="0"/>
                            <a:t>2</a:t>
                          </a:r>
                          <a:endParaRPr lang="en-CN" dirty="0"/>
                        </a:p>
                      </a:txBody>
                      <a:tcPr/>
                    </a:tc>
                    <a:tc>
                      <a:txBody>
                        <a:bodyPr/>
                        <a:lstStyle/>
                        <a:p>
                          <a:pPr algn="ctr"/>
                          <a:r>
                            <a:rPr lang="en-US" dirty="0"/>
                            <a:t>27</a:t>
                          </a:r>
                          <a:endParaRPr lang="en-CN" dirty="0"/>
                        </a:p>
                      </a:txBody>
                      <a:tcPr/>
                    </a:tc>
                    <a:tc>
                      <a:txBody>
                        <a:bodyPr/>
                        <a:lstStyle/>
                        <a:p>
                          <a:pPr algn="ctr"/>
                          <a:r>
                            <a:rPr lang="en-US" dirty="0" err="1"/>
                            <a:t>男</a:t>
                          </a:r>
                          <a:endParaRPr lang="en-CN" dirty="0"/>
                        </a:p>
                      </a:txBody>
                      <a:tcPr/>
                    </a:tc>
                    <a:tc>
                      <a:txBody>
                        <a:bodyPr/>
                        <a:lstStyle/>
                        <a:p>
                          <a:pPr algn="ctr"/>
                          <a:r>
                            <a:rPr lang="en-CN" dirty="0"/>
                            <a:t>15,000</a:t>
                          </a:r>
                        </a:p>
                      </a:txBody>
                      <a:tcPr/>
                    </a:tc>
                    <a:tc>
                      <a:txBody>
                        <a:bodyPr/>
                        <a:lstStyle/>
                        <a:p>
                          <a:pPr algn="ctr"/>
                          <a:r>
                            <a:rPr lang="en-CN" dirty="0"/>
                            <a:t>8</a:t>
                          </a:r>
                        </a:p>
                      </a:txBody>
                      <a:tcPr/>
                    </a:tc>
                    <a:tc>
                      <a:txBody>
                        <a:bodyPr/>
                        <a:lstStyle/>
                        <a:p>
                          <a:pPr algn="ctr"/>
                          <a:r>
                            <a:rPr lang="en-CN" dirty="0"/>
                            <a:t>-1</a:t>
                          </a:r>
                        </a:p>
                      </a:txBody>
                      <a:tcPr/>
                    </a:tc>
                    <a:extLst>
                      <a:ext uri="{0D108BD9-81ED-4DB2-BD59-A6C34878D82A}">
                        <a16:rowId xmlns:a16="http://schemas.microsoft.com/office/drawing/2014/main" val="3925037738"/>
                      </a:ext>
                    </a:extLst>
                  </a:tr>
                  <a:tr h="370840">
                    <a:tc>
                      <a:txBody>
                        <a:bodyPr/>
                        <a:lstStyle/>
                        <a:p>
                          <a:pPr algn="ct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extLst>
                      <a:ext uri="{0D108BD9-81ED-4DB2-BD59-A6C34878D82A}">
                        <a16:rowId xmlns:a16="http://schemas.microsoft.com/office/drawing/2014/main" val="331094792"/>
                      </a:ext>
                    </a:extLst>
                  </a:tr>
                  <a:tr h="370840">
                    <a:tc>
                      <a:txBody>
                        <a:bodyPr/>
                        <a:lstStyle/>
                        <a:p>
                          <a:endParaRPr lang="en-CN"/>
                        </a:p>
                      </a:txBody>
                      <a:tcPr>
                        <a:blipFill>
                          <a:blip r:embed="rId3"/>
                          <a:stretch>
                            <a:fillRect l="-980" t="-417241" r="-688235" b="-24138"/>
                          </a:stretch>
                        </a:blipFill>
                      </a:tcPr>
                    </a:tc>
                    <a:tc>
                      <a:txBody>
                        <a:bodyPr/>
                        <a:lstStyle/>
                        <a:p>
                          <a:pPr algn="ctr"/>
                          <a:r>
                            <a:rPr lang="en-CN" dirty="0"/>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男</a:t>
                          </a:r>
                          <a:endParaRPr lang="en-CN" dirty="0"/>
                        </a:p>
                      </a:txBody>
                      <a:tcPr/>
                    </a:tc>
                    <a:tc>
                      <a:txBody>
                        <a:bodyPr/>
                        <a:lstStyle/>
                        <a:p>
                          <a:pPr algn="ctr"/>
                          <a:r>
                            <a:rPr lang="en-CN" dirty="0"/>
                            <a:t>1,230,000</a:t>
                          </a:r>
                        </a:p>
                      </a:txBody>
                      <a:tcPr/>
                    </a:tc>
                    <a:tc>
                      <a:txBody>
                        <a:bodyPr/>
                        <a:lstStyle/>
                        <a:p>
                          <a:pPr algn="ctr"/>
                          <a:r>
                            <a:rPr lang="en-CN"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+1</a:t>
                          </a:r>
                        </a:p>
                      </a:txBody>
                      <a:tcPr/>
                    </a:tc>
                    <a:extLst>
                      <a:ext uri="{0D108BD9-81ED-4DB2-BD59-A6C34878D82A}">
                        <a16:rowId xmlns:a16="http://schemas.microsoft.com/office/drawing/2014/main" val="2635406448"/>
                      </a:ext>
                    </a:extLst>
                  </a:tr>
                </a:tbl>
              </a:graphicData>
            </a:graphic>
          </p:graphicFrame>
        </mc:Fallback>
      </mc:AlternateContent>
      <mc:AlternateContent xmlns:mc="http://schemas.openxmlformats.org/markup-compatibility/2006" xmlns:a14="http://schemas.microsoft.com/office/drawing/2010/main">
        <mc:Choice Requires="a14">
          <p:sp>
            <p:nvSpPr>
              <p:cNvPr id="20" name="文本框 119">
                <a:extLst>
                  <a:ext uri="{FF2B5EF4-FFF2-40B4-BE49-F238E27FC236}">
                    <a16:creationId xmlns:a16="http://schemas.microsoft.com/office/drawing/2014/main" id="{500CF6BE-C89F-3A42-8938-452CD3D5D31F}"/>
                  </a:ext>
                </a:extLst>
              </p:cNvPr>
              <p:cNvSpPr txBox="1"/>
              <p:nvPr/>
            </p:nvSpPr>
            <p:spPr>
              <a:xfrm>
                <a:off x="225043" y="4273440"/>
                <a:ext cx="11357355" cy="1082604"/>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FF0000"/>
                    </a:solidFill>
                  </a:rPr>
                  <a:t>特征向量</a:t>
                </a:r>
                <a14:m>
                  <m:oMath xmlns:m="http://schemas.openxmlformats.org/officeDocument/2006/math">
                    <m:sSub>
                      <m:sSubPr>
                        <m:ctrlPr>
                          <a:rPr lang="en-US" altLang="zh-CN" sz="2800" b="1" i="1" spc="-10" dirty="0" smtClean="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dirty="0" smtClean="0">
                            <a:latin typeface="Cambria Math" panose="02040503050406030204" pitchFamily="18" charset="0"/>
                          </a:rPr>
                          <m:t>𝑖</m:t>
                        </m:r>
                      </m:sub>
                    </m:sSub>
                    <m:r>
                      <a:rPr lang="en-US" altLang="zh-CN" sz="2800" i="1" spc="-10">
                        <a:latin typeface="Cambria Math" panose="02040503050406030204" pitchFamily="18" charset="0"/>
                      </a:rPr>
                      <m:t>=</m:t>
                    </m:r>
                    <m:sSup>
                      <m:sSupPr>
                        <m:ctrlPr>
                          <a:rPr lang="en-US" altLang="zh-CN" sz="2800" i="1" spc="-10">
                            <a:latin typeface="Cambria Math" panose="02040503050406030204" pitchFamily="18" charset="0"/>
                          </a:rPr>
                        </m:ctrlPr>
                      </m:sSupPr>
                      <m:e>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1</m:t>
                            </m:r>
                          </m:sub>
                        </m:sSub>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2</m:t>
                            </m:r>
                          </m:sub>
                        </m:sSub>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3</m:t>
                            </m:r>
                          </m:sub>
                        </m:sSub>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4</m:t>
                            </m:r>
                          </m:sub>
                        </m:sSub>
                        <m:r>
                          <a:rPr lang="en-US" altLang="zh-CN" sz="2800" i="1" spc="-10">
                            <a:latin typeface="Cambria Math" panose="02040503050406030204" pitchFamily="18" charset="0"/>
                          </a:rPr>
                          <m:t>)</m:t>
                        </m:r>
                      </m:e>
                      <m:sup>
                        <m:r>
                          <a:rPr lang="en-US" altLang="zh-CN" sz="2800" i="1" spc="-10">
                            <a:latin typeface="Cambria Math" panose="02040503050406030204" pitchFamily="18" charset="0"/>
                          </a:rPr>
                          <m:t>𝑇</m:t>
                        </m:r>
                      </m:sup>
                    </m:sSup>
                  </m:oMath>
                </a14:m>
                <a:r>
                  <a:rPr lang="zh-CN" altLang="en-US" sz="2800" spc="-10" dirty="0">
                    <a:latin typeface="+mn-ea"/>
                  </a:rPr>
                  <a:t>为</a:t>
                </a:r>
                <a:r>
                  <a:rPr lang="zh-CN" altLang="en-US" sz="2800" spc="-10" dirty="0">
                    <a:solidFill>
                      <a:schemeClr val="accent1"/>
                    </a:solidFill>
                    <a:latin typeface="+mn-ea"/>
                  </a:rPr>
                  <a:t>输入</a:t>
                </a:r>
                <a:r>
                  <a:rPr lang="zh-CN" altLang="en-US" sz="2800" spc="-10" dirty="0">
                    <a:latin typeface="+mn-ea"/>
                  </a:rPr>
                  <a:t>，每一行被称为一个</a:t>
                </a:r>
                <a:r>
                  <a:rPr lang="zh-CN" altLang="en-US" sz="2800" spc="-10" dirty="0">
                    <a:solidFill>
                      <a:srgbClr val="FF0000"/>
                    </a:solidFill>
                    <a:latin typeface="+mn-ea"/>
                  </a:rPr>
                  <a:t>训练样本</a:t>
                </a:r>
                <a:r>
                  <a:rPr lang="zh-CN" altLang="en-US" sz="2800" spc="-10" dirty="0">
                    <a:latin typeface="+mn-ea"/>
                  </a:rPr>
                  <a:t>（</a:t>
                </a:r>
                <a:r>
                  <a:rPr lang="en-US" altLang="zh-CN" sz="2800" spc="-10" dirty="0">
                    <a:latin typeface="+mn-ea"/>
                  </a:rPr>
                  <a:t>training</a:t>
                </a:r>
                <a:r>
                  <a:rPr lang="zh-CN" altLang="en-US" sz="2800" spc="-10" dirty="0">
                    <a:latin typeface="+mn-ea"/>
                  </a:rPr>
                  <a:t> </a:t>
                </a:r>
                <a:r>
                  <a:rPr lang="en-US" altLang="zh-CN" sz="2800" spc="-10" dirty="0">
                    <a:latin typeface="+mn-ea"/>
                  </a:rPr>
                  <a:t>sample</a:t>
                </a:r>
                <a:r>
                  <a:rPr lang="zh-CN" altLang="en-US" sz="2800" spc="-10" dirty="0">
                    <a:latin typeface="+mn-ea"/>
                  </a:rPr>
                  <a:t>），简称为</a:t>
                </a:r>
                <a:r>
                  <a:rPr lang="zh-CN" altLang="en-US" sz="2800" spc="-10" dirty="0">
                    <a:solidFill>
                      <a:srgbClr val="FF0000"/>
                    </a:solidFill>
                    <a:latin typeface="+mn-ea"/>
                  </a:rPr>
                  <a:t>样本</a:t>
                </a:r>
                <a:r>
                  <a:rPr lang="zh-CN" altLang="en-US" sz="2800" spc="-10" dirty="0">
                    <a:latin typeface="+mn-ea"/>
                  </a:rPr>
                  <a:t>（</a:t>
                </a:r>
                <a:r>
                  <a:rPr lang="en-US" altLang="zh-CN" sz="2800" spc="-10" dirty="0">
                    <a:latin typeface="+mn-ea"/>
                  </a:rPr>
                  <a:t>sample</a:t>
                </a:r>
                <a:r>
                  <a:rPr lang="zh-CN" altLang="en-US" sz="2800" spc="-10" dirty="0">
                    <a:latin typeface="+mn-ea"/>
                  </a:rPr>
                  <a:t>）</a:t>
                </a:r>
                <a:endParaRPr lang="en-US" altLang="zh-CN" sz="2800" spc="-10" dirty="0">
                  <a:latin typeface="+mn-ea"/>
                </a:endParaRPr>
              </a:p>
            </p:txBody>
          </p:sp>
        </mc:Choice>
        <mc:Fallback xmlns="">
          <p:sp>
            <p:nvSpPr>
              <p:cNvPr id="20" name="文本框 119">
                <a:extLst>
                  <a:ext uri="{FF2B5EF4-FFF2-40B4-BE49-F238E27FC236}">
                    <a16:creationId xmlns:a16="http://schemas.microsoft.com/office/drawing/2014/main" id="{500CF6BE-C89F-3A42-8938-452CD3D5D31F}"/>
                  </a:ext>
                </a:extLst>
              </p:cNvPr>
              <p:cNvSpPr txBox="1">
                <a:spLocks noRot="1" noChangeAspect="1" noMove="1" noResize="1" noEditPoints="1" noAdjustHandles="1" noChangeArrowheads="1" noChangeShapeType="1" noTextEdit="1"/>
              </p:cNvSpPr>
              <p:nvPr/>
            </p:nvSpPr>
            <p:spPr>
              <a:xfrm>
                <a:off x="225043" y="4273440"/>
                <a:ext cx="11357355" cy="1082604"/>
              </a:xfrm>
              <a:prstGeom prst="rect">
                <a:avLst/>
              </a:prstGeom>
              <a:blipFill>
                <a:blip r:embed="rId4"/>
                <a:stretch>
                  <a:fillRect l="-893" t="-2326" b="-16279"/>
                </a:stretch>
              </a:blipFill>
            </p:spPr>
            <p:txBody>
              <a:bodyPr/>
              <a:lstStyle/>
              <a:p>
                <a:r>
                  <a:rPr lang="en-CN">
                    <a:noFill/>
                  </a:rPr>
                  <a:t> </a:t>
                </a:r>
              </a:p>
            </p:txBody>
          </p:sp>
        </mc:Fallback>
      </mc:AlternateContent>
      <p:sp>
        <p:nvSpPr>
          <p:cNvPr id="21" name="文本框 119">
            <a:extLst>
              <a:ext uri="{FF2B5EF4-FFF2-40B4-BE49-F238E27FC236}">
                <a16:creationId xmlns:a16="http://schemas.microsoft.com/office/drawing/2014/main" id="{EE9BC57E-F494-7949-A7FB-65FF8937A907}"/>
              </a:ext>
            </a:extLst>
          </p:cNvPr>
          <p:cNvSpPr txBox="1"/>
          <p:nvPr/>
        </p:nvSpPr>
        <p:spPr>
          <a:xfrm>
            <a:off x="225044" y="3522727"/>
            <a:ext cx="11357355" cy="564642"/>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latin typeface="+mn-ea"/>
              </a:rPr>
              <a:t>年龄</a:t>
            </a:r>
            <a:r>
              <a:rPr lang="zh-CN" altLang="en-US" sz="2800" spc="-10" dirty="0">
                <a:latin typeface="+mn-ea"/>
              </a:rPr>
              <a:t>，性别，年收入，工作年限被称为</a:t>
            </a:r>
            <a:r>
              <a:rPr lang="zh-CN" altLang="en-US" sz="2800" spc="-10" dirty="0">
                <a:solidFill>
                  <a:srgbClr val="FF0000"/>
                </a:solidFill>
                <a:latin typeface="+mn-ea"/>
              </a:rPr>
              <a:t>属性</a:t>
            </a:r>
            <a:r>
              <a:rPr lang="zh-CN" altLang="en-US" sz="2800" spc="-10" dirty="0">
                <a:latin typeface="+mn-ea"/>
              </a:rPr>
              <a:t>或</a:t>
            </a:r>
            <a:r>
              <a:rPr lang="zh-CN" altLang="en-US" sz="2800" spc="-10" dirty="0">
                <a:solidFill>
                  <a:srgbClr val="FF0000"/>
                </a:solidFill>
                <a:latin typeface="+mn-ea"/>
              </a:rPr>
              <a:t>特征</a:t>
            </a:r>
            <a:r>
              <a:rPr lang="zh-CN" altLang="en-US" sz="2800" spc="-10" dirty="0">
                <a:latin typeface="+mn-ea"/>
              </a:rPr>
              <a:t>（</a:t>
            </a:r>
            <a:r>
              <a:rPr lang="en-US" altLang="zh-CN" sz="2800" spc="-10" dirty="0">
                <a:latin typeface="+mn-ea"/>
              </a:rPr>
              <a:t>feature</a:t>
            </a:r>
            <a:r>
              <a:rPr lang="zh-CN" altLang="en-US" sz="2800" spc="-10" dirty="0">
                <a:latin typeface="+mn-ea"/>
              </a:rPr>
              <a:t>）</a:t>
            </a:r>
            <a:endParaRPr lang="en-US" altLang="zh-CN" sz="2800" spc="-10" dirty="0">
              <a:latin typeface="+mn-ea"/>
            </a:endParaRPr>
          </a:p>
        </p:txBody>
      </p:sp>
      <p:sp>
        <p:nvSpPr>
          <p:cNvPr id="22" name="文本框 119">
            <a:extLst>
              <a:ext uri="{FF2B5EF4-FFF2-40B4-BE49-F238E27FC236}">
                <a16:creationId xmlns:a16="http://schemas.microsoft.com/office/drawing/2014/main" id="{AAE086BB-ACFB-9949-9E91-721BD04B5270}"/>
              </a:ext>
            </a:extLst>
          </p:cNvPr>
          <p:cNvSpPr txBox="1"/>
          <p:nvPr/>
        </p:nvSpPr>
        <p:spPr>
          <a:xfrm>
            <a:off x="225044" y="5421225"/>
            <a:ext cx="11357355"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latin typeface="+mn-ea"/>
              </a:rPr>
              <a:t>“批准是好还是坏”这个信息表示</a:t>
            </a:r>
            <a:r>
              <a:rPr lang="zh-CN" altLang="en-US" sz="2800" spc="-10" dirty="0">
                <a:solidFill>
                  <a:schemeClr val="accent1"/>
                </a:solidFill>
                <a:latin typeface="+mn-ea"/>
              </a:rPr>
              <a:t>输出</a:t>
            </a:r>
            <a:r>
              <a:rPr lang="zh-CN" altLang="en-US" sz="2800" spc="-10" dirty="0">
                <a:latin typeface="+mn-ea"/>
              </a:rPr>
              <a:t>，被称为样本的</a:t>
            </a:r>
            <a:r>
              <a:rPr lang="zh-CN" altLang="en-US" sz="2800" spc="-10" dirty="0">
                <a:solidFill>
                  <a:srgbClr val="FF0000"/>
                </a:solidFill>
                <a:latin typeface="+mn-ea"/>
              </a:rPr>
              <a:t>标注</a:t>
            </a:r>
            <a:r>
              <a:rPr lang="zh-CN" altLang="en-US" sz="2800" spc="-10" dirty="0">
                <a:latin typeface="+mn-ea"/>
              </a:rPr>
              <a:t>（</a:t>
            </a:r>
            <a:r>
              <a:rPr lang="en-US" altLang="zh-CN" sz="2800" spc="-10" dirty="0">
                <a:latin typeface="+mn-ea"/>
              </a:rPr>
              <a:t>Label</a:t>
            </a:r>
            <a:r>
              <a:rPr lang="zh-CN" altLang="en-US" sz="2800" spc="-10" dirty="0">
                <a:latin typeface="+mn-ea"/>
              </a:rPr>
              <a:t>）</a:t>
            </a:r>
            <a:endParaRPr lang="en-US" altLang="zh-CN" sz="2800" spc="-10" dirty="0">
              <a:solidFill>
                <a:srgbClr val="FF0000"/>
              </a:solidFill>
              <a:latin typeface="+mn-ea"/>
            </a:endParaRPr>
          </a:p>
        </p:txBody>
      </p:sp>
    </p:spTree>
    <p:extLst>
      <p:ext uri="{BB962C8B-B14F-4D97-AF65-F5344CB8AC3E}">
        <p14:creationId xmlns:p14="http://schemas.microsoft.com/office/powerpoint/2010/main" val="9245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225044" y="872133"/>
            <a:ext cx="12305211"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机器学习的</a:t>
            </a:r>
            <a:r>
              <a:rPr lang="zh-CN" altLang="en-US" sz="2800" spc="-10" dirty="0">
                <a:solidFill>
                  <a:srgbClr val="FF0000"/>
                </a:solidFill>
                <a:latin typeface="+mn-ea"/>
              </a:rPr>
              <a:t>基本术语</a:t>
            </a:r>
            <a:r>
              <a:rPr lang="zh-CN" altLang="en-US" sz="2800" spc="-10" dirty="0">
                <a:latin typeface="+mn-ea"/>
              </a:rPr>
              <a:t>（以银行批准一用户的信用卡申请是好</a:t>
            </a:r>
            <a:r>
              <a:rPr lang="en-US" altLang="zh-CN" sz="2800" spc="-10" dirty="0">
                <a:latin typeface="+mn-ea"/>
              </a:rPr>
              <a:t>/</a:t>
            </a:r>
            <a:r>
              <a:rPr lang="zh-CN" altLang="en-US" sz="2800" spc="-10" dirty="0">
                <a:latin typeface="+mn-ea"/>
              </a:rPr>
              <a:t>坏为例）</a:t>
            </a:r>
            <a:endParaRPr lang="en-US" altLang="zh-CN" sz="2800" spc="-10" dirty="0">
              <a:latin typeface="+mn-ea"/>
            </a:endParaRP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790C291-DC7A-8F4F-BCF9-2170ECAD33FC}"/>
                  </a:ext>
                </a:extLst>
              </p:cNvPr>
              <p:cNvSpPr txBox="1"/>
              <p:nvPr/>
            </p:nvSpPr>
            <p:spPr>
              <a:xfrm>
                <a:off x="225044" y="1516219"/>
                <a:ext cx="11217573" cy="111953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solidFill>
                      <a:srgbClr val="0070C0"/>
                    </a:solidFill>
                    <a:latin typeface="+mn-ea"/>
                  </a:rPr>
                  <a:t>输入</a:t>
                </a:r>
                <a:r>
                  <a:rPr lang="en-US" altLang="zh-CN" sz="2800" spc="-10" dirty="0">
                    <a:latin typeface="+mn-ea"/>
                  </a:rPr>
                  <a:t>:</a:t>
                </a:r>
                <a14:m>
                  <m:oMath xmlns:m="http://schemas.openxmlformats.org/officeDocument/2006/math">
                    <m:sSub>
                      <m:sSubPr>
                        <m:ctrlPr>
                          <a:rPr lang="en-US" altLang="zh-CN" sz="2800" b="1" i="1" spc="-10" dirty="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i="1" spc="-10" dirty="0">
                            <a:latin typeface="Cambria Math" panose="02040503050406030204" pitchFamily="18" charset="0"/>
                          </a:rPr>
                          <m:t>𝑖</m:t>
                        </m:r>
                      </m:sub>
                    </m:sSub>
                    <m:r>
                      <a:rPr lang="en-US" altLang="zh-CN" sz="2800" i="1" spc="-10" smtClean="0">
                        <a:latin typeface="Cambria Math" panose="02040503050406030204" pitchFamily="18" charset="0"/>
                        <a:ea typeface="Cambria Math" panose="02040503050406030204" pitchFamily="18" charset="0"/>
                      </a:rPr>
                      <m:t>∈</m:t>
                    </m:r>
                    <m:r>
                      <a:rPr lang="en-US" altLang="zh-CN" sz="2800" i="1" spc="-10" dirty="0" smtClean="0">
                        <a:latin typeface="Cambria Math" panose="02040503050406030204" pitchFamily="18" charset="0"/>
                        <a:ea typeface="Cambria Math" panose="02040503050406030204" pitchFamily="18" charset="0"/>
                      </a:rPr>
                      <m:t>𝒳</m:t>
                    </m:r>
                  </m:oMath>
                </a14:m>
                <a:r>
                  <a:rPr lang="zh-CN" altLang="en-US" sz="2800" spc="-10" dirty="0">
                    <a:latin typeface="+mn-ea"/>
                  </a:rPr>
                  <a:t>，</a:t>
                </a:r>
                <a14:m>
                  <m:oMath xmlns:m="http://schemas.openxmlformats.org/officeDocument/2006/math">
                    <m:sSub>
                      <m:sSubPr>
                        <m:ctrlPr>
                          <a:rPr lang="en-US" altLang="zh-CN" sz="2800" b="1" i="1" spc="-10" dirty="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i="1" spc="-10" dirty="0">
                            <a:latin typeface="Cambria Math" panose="02040503050406030204" pitchFamily="18" charset="0"/>
                          </a:rPr>
                          <m:t>𝑖</m:t>
                        </m:r>
                      </m:sub>
                    </m:sSub>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m:t>
                        </m:r>
                        <m:sSub>
                          <m:sSubPr>
                            <m:ctrlPr>
                              <a:rPr lang="en-US" altLang="zh-CN" sz="2800" b="0" i="1" spc="-10" smtClean="0">
                                <a:latin typeface="Cambria Math" panose="02040503050406030204" pitchFamily="18" charset="0"/>
                              </a:rPr>
                            </m:ctrlPr>
                          </m:sSubPr>
                          <m:e>
                            <m:r>
                              <a:rPr lang="en-US" altLang="zh-CN" sz="2800" b="0" i="1" spc="-10" smtClean="0">
                                <a:latin typeface="Cambria Math" panose="02040503050406030204" pitchFamily="18" charset="0"/>
                              </a:rPr>
                              <m:t>𝑥</m:t>
                            </m:r>
                          </m:e>
                          <m:sub>
                            <m:r>
                              <a:rPr lang="en-US" altLang="zh-CN" sz="2800" b="0" i="1" spc="-10" smtClean="0">
                                <a:latin typeface="Cambria Math" panose="02040503050406030204" pitchFamily="18" charset="0"/>
                              </a:rPr>
                              <m:t>1</m:t>
                            </m:r>
                          </m:sub>
                        </m:sSub>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2</m:t>
                            </m:r>
                          </m:sub>
                        </m:sSub>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𝑑</m:t>
                            </m:r>
                          </m:sub>
                        </m:sSub>
                        <m:r>
                          <a:rPr lang="en-US" altLang="zh-CN" sz="2800" b="0" i="1" spc="-10" smtClean="0">
                            <a:latin typeface="Cambria Math" panose="02040503050406030204" pitchFamily="18" charset="0"/>
                          </a:rPr>
                          <m:t>)</m:t>
                        </m:r>
                      </m:e>
                      <m:sup>
                        <m:r>
                          <a:rPr lang="en-US" altLang="zh-CN" sz="2800" b="0" i="1" spc="-10" smtClean="0">
                            <a:latin typeface="Cambria Math" panose="02040503050406030204" pitchFamily="18" charset="0"/>
                          </a:rPr>
                          <m:t>𝑇</m:t>
                        </m:r>
                      </m:sup>
                    </m:sSup>
                  </m:oMath>
                </a14:m>
                <a:r>
                  <a:rPr lang="zh-CN" altLang="en-US" sz="2800" spc="-10" dirty="0">
                    <a:latin typeface="+mn-ea"/>
                  </a:rPr>
                  <a:t>表示用户的申请示例，</a:t>
                </a:r>
                <a:r>
                  <a:rPr lang="en-US" altLang="zh-CN" sz="2800"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𝑗</m:t>
                        </m:r>
                      </m:sub>
                    </m:sSub>
                  </m:oMath>
                </a14:m>
                <a:r>
                  <a:rPr lang="zh-CN" altLang="en-US" sz="2800" spc="-10" dirty="0">
                    <a:latin typeface="+mn-ea"/>
                  </a:rPr>
                  <a:t>表示属性（特征）</a:t>
                </a:r>
                <a:r>
                  <a:rPr lang="zh-CN" altLang="en-US" sz="2800" spc="-10" dirty="0">
                    <a:ea typeface="Cambria Math" panose="02040503050406030204" pitchFamily="18" charset="0"/>
                  </a:rPr>
                  <a:t>，</a:t>
                </a:r>
                <a14:m>
                  <m:oMath xmlns:m="http://schemas.openxmlformats.org/officeDocument/2006/math">
                    <m:r>
                      <a:rPr lang="en-US" altLang="zh-CN" sz="2800" i="1" spc="-10" dirty="0" smtClean="0">
                        <a:solidFill>
                          <a:srgbClr val="FF0000"/>
                        </a:solidFill>
                        <a:latin typeface="Cambria Math" panose="02040503050406030204" pitchFamily="18" charset="0"/>
                        <a:ea typeface="Cambria Math" panose="02040503050406030204" pitchFamily="18" charset="0"/>
                      </a:rPr>
                      <m:t>𝒳</m:t>
                    </m:r>
                  </m:oMath>
                </a14:m>
                <a:r>
                  <a:rPr lang="zh-CN" altLang="en-US" sz="2800" spc="-10" dirty="0">
                    <a:latin typeface="+mn-ea"/>
                  </a:rPr>
                  <a:t>表示</a:t>
                </a:r>
                <a:r>
                  <a:rPr lang="zh-CN" altLang="en-US" sz="2800" b="1" spc="-10" dirty="0">
                    <a:solidFill>
                      <a:srgbClr val="FF0000"/>
                    </a:solidFill>
                    <a:latin typeface="+mn-ea"/>
                  </a:rPr>
                  <a:t>样本空间</a:t>
                </a:r>
                <a:endParaRPr lang="en-US" altLang="zh-CN" sz="2800" b="1" spc="-10" dirty="0">
                  <a:solidFill>
                    <a:srgbClr val="FF0000"/>
                  </a:solidFill>
                  <a:latin typeface="+mn-ea"/>
                </a:endParaRPr>
              </a:p>
            </p:txBody>
          </p:sp>
        </mc:Choice>
        <mc:Fallback xmlns="">
          <p:sp>
            <p:nvSpPr>
              <p:cNvPr id="5" name="文本框 119">
                <a:extLst>
                  <a:ext uri="{FF2B5EF4-FFF2-40B4-BE49-F238E27FC236}">
                    <a16:creationId xmlns:a16="http://schemas.microsoft.com/office/drawing/2014/main" id="{5790C291-DC7A-8F4F-BCF9-2170ECAD33FC}"/>
                  </a:ext>
                </a:extLst>
              </p:cNvPr>
              <p:cNvSpPr txBox="1">
                <a:spLocks noRot="1" noChangeAspect="1" noMove="1" noResize="1" noEditPoints="1" noAdjustHandles="1" noChangeArrowheads="1" noChangeShapeType="1" noTextEdit="1"/>
              </p:cNvSpPr>
              <p:nvPr/>
            </p:nvSpPr>
            <p:spPr>
              <a:xfrm>
                <a:off x="225044" y="1516219"/>
                <a:ext cx="11217573" cy="1119537"/>
              </a:xfrm>
              <a:prstGeom prst="rect">
                <a:avLst/>
              </a:prstGeom>
              <a:blipFill>
                <a:blip r:embed="rId3"/>
                <a:stretch>
                  <a:fillRect l="-905" r="-1131" b="-15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FE9A4E45-C37E-184F-BDD2-AB375BB33551}"/>
                  </a:ext>
                </a:extLst>
              </p:cNvPr>
              <p:cNvSpPr txBox="1"/>
              <p:nvPr/>
            </p:nvSpPr>
            <p:spPr>
              <a:xfrm>
                <a:off x="225043" y="2618539"/>
                <a:ext cx="11426118" cy="56085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solidFill>
                      <a:srgbClr val="0070C0"/>
                    </a:solidFill>
                    <a:latin typeface="+mn-ea"/>
                  </a:rPr>
                  <a:t>输</a:t>
                </a:r>
                <a:r>
                  <a:rPr lang="zh-CN" altLang="en-US" sz="2800" spc="-10" dirty="0">
                    <a:solidFill>
                      <a:srgbClr val="0070C0"/>
                    </a:solidFill>
                    <a:latin typeface="+mn-ea"/>
                  </a:rPr>
                  <a:t>出</a:t>
                </a:r>
                <a:r>
                  <a:rPr lang="en-US" altLang="zh-CN" sz="2800" spc="-10" dirty="0">
                    <a:latin typeface="+mn-ea"/>
                  </a:rPr>
                  <a:t>: </a:t>
                </a:r>
                <a14:m>
                  <m:oMath xmlns:m="http://schemas.openxmlformats.org/officeDocument/2006/math">
                    <m:r>
                      <m:rPr>
                        <m:sty m:val="p"/>
                      </m:rPr>
                      <a:rPr lang="en-US" altLang="zh-CN" sz="2800" b="0" i="0" spc="-10" smtClean="0">
                        <a:latin typeface="Cambria Math" panose="02040503050406030204" pitchFamily="18" charset="0"/>
                        <a:ea typeface="Cambria Math" panose="02040503050406030204" pitchFamily="18" charset="0"/>
                      </a:rPr>
                      <m:t>y</m:t>
                    </m:r>
                    <m:r>
                      <a:rPr lang="en-US" altLang="zh-CN" sz="2800" i="1" spc="-10" smtClean="0">
                        <a:latin typeface="Cambria Math" panose="02040503050406030204" pitchFamily="18" charset="0"/>
                        <a:ea typeface="Cambria Math" panose="02040503050406030204" pitchFamily="18" charset="0"/>
                      </a:rPr>
                      <m:t>∈</m:t>
                    </m:r>
                    <m:r>
                      <a:rPr lang="en-US" altLang="zh-CN" sz="2800" i="1" spc="-10" dirty="0" smtClean="0">
                        <a:latin typeface="Cambria Math" panose="02040503050406030204" pitchFamily="18" charset="0"/>
                        <a:ea typeface="Cambria Math" panose="02040503050406030204" pitchFamily="18" charset="0"/>
                      </a:rPr>
                      <m:t>𝒴</m:t>
                    </m:r>
                  </m:oMath>
                </a14:m>
                <a:r>
                  <a:rPr lang="zh-CN" altLang="en-US" sz="2800" spc="-10" dirty="0">
                    <a:latin typeface="+mn-ea"/>
                  </a:rPr>
                  <a:t>，</a:t>
                </a:r>
                <a:r>
                  <a:rPr lang="en-US" altLang="zh-CN" sz="2800" spc="-10" dirty="0">
                    <a:ea typeface="Cambria Math" panose="02040503050406030204" pitchFamily="18" charset="0"/>
                  </a:rPr>
                  <a:t> </a:t>
                </a:r>
                <a14:m>
                  <m:oMath xmlns:m="http://schemas.openxmlformats.org/officeDocument/2006/math">
                    <m:r>
                      <a:rPr lang="en-US" altLang="zh-CN" sz="2800" b="0" i="1" spc="-10" smtClean="0">
                        <a:latin typeface="Cambria Math" panose="02040503050406030204" pitchFamily="18" charset="0"/>
                        <a:ea typeface="Cambria Math" panose="02040503050406030204" pitchFamily="18" charset="0"/>
                      </a:rPr>
                      <m:t>𝑦</m:t>
                    </m:r>
                  </m:oMath>
                </a14:m>
                <a:r>
                  <a:rPr lang="zh-CN" altLang="en-US" sz="2800" b="0" spc="-10" dirty="0">
                    <a:latin typeface="+mn-ea"/>
                  </a:rPr>
                  <a:t>表示</a:t>
                </a:r>
                <a:r>
                  <a:rPr lang="zh-CN" altLang="en-US" sz="2800" spc="-10" dirty="0">
                    <a:latin typeface="+mn-ea"/>
                  </a:rPr>
                  <a:t>发卡给该用户</a:t>
                </a:r>
                <a:r>
                  <a:rPr lang="zh-CN" altLang="en-US" sz="2800" spc="-10" dirty="0">
                    <a:solidFill>
                      <a:srgbClr val="7030A0"/>
                    </a:solidFill>
                    <a:latin typeface="+mn-ea"/>
                  </a:rPr>
                  <a:t>好</a:t>
                </a:r>
                <a:r>
                  <a:rPr lang="zh-CN" altLang="en-US" sz="2800" spc="-10" dirty="0">
                    <a:latin typeface="+mn-ea"/>
                  </a:rPr>
                  <a:t>还是</a:t>
                </a:r>
                <a:r>
                  <a:rPr lang="zh-CN" altLang="en-US" sz="2800" spc="-10" dirty="0">
                    <a:solidFill>
                      <a:srgbClr val="7030A0"/>
                    </a:solidFill>
                    <a:latin typeface="+mn-ea"/>
                  </a:rPr>
                  <a:t>坏</a:t>
                </a:r>
                <a:r>
                  <a:rPr lang="zh-CN" altLang="en-US" sz="2800" b="0" spc="-10" dirty="0">
                    <a:ea typeface="Cambria Math" panose="02040503050406030204" pitchFamily="18" charset="0"/>
                  </a:rPr>
                  <a:t>，</a:t>
                </a:r>
                <a:r>
                  <a:rPr lang="en-US" altLang="zh-CN" sz="2800" spc="-10" dirty="0">
                    <a:ea typeface="Cambria Math" panose="02040503050406030204" pitchFamily="18" charset="0"/>
                  </a:rPr>
                  <a:t> </a:t>
                </a:r>
                <a14:m>
                  <m:oMath xmlns:m="http://schemas.openxmlformats.org/officeDocument/2006/math">
                    <m:r>
                      <a:rPr lang="en-US" altLang="zh-CN" sz="2800" i="1" spc="-10" dirty="0" smtClean="0">
                        <a:solidFill>
                          <a:srgbClr val="FF0000"/>
                        </a:solidFill>
                        <a:latin typeface="Cambria Math" panose="02040503050406030204" pitchFamily="18" charset="0"/>
                        <a:ea typeface="Cambria Math" panose="02040503050406030204" pitchFamily="18" charset="0"/>
                      </a:rPr>
                      <m:t>𝒴</m:t>
                    </m:r>
                  </m:oMath>
                </a14:m>
                <a:r>
                  <a:rPr lang="zh-CN" altLang="en-US" sz="2800" b="0" spc="-10" dirty="0">
                    <a:latin typeface="+mn-ea"/>
                  </a:rPr>
                  <a:t>是</a:t>
                </a:r>
                <a:r>
                  <a:rPr lang="zh-CN" altLang="en-US" sz="2800" b="0" spc="-10" dirty="0">
                    <a:solidFill>
                      <a:srgbClr val="FF0000"/>
                    </a:solidFill>
                    <a:latin typeface="+mn-ea"/>
                  </a:rPr>
                  <a:t>所有标注的集合</a:t>
                </a:r>
                <a:endParaRPr lang="en-US" altLang="zh-CN" sz="2800" b="0" spc="-10" dirty="0">
                  <a:solidFill>
                    <a:srgbClr val="FF0000"/>
                  </a:solidFill>
                  <a:latin typeface="+mn-ea"/>
                </a:endParaRPr>
              </a:p>
            </p:txBody>
          </p:sp>
        </mc:Choice>
        <mc:Fallback xmlns="">
          <p:sp>
            <p:nvSpPr>
              <p:cNvPr id="7" name="文本框 119">
                <a:extLst>
                  <a:ext uri="{FF2B5EF4-FFF2-40B4-BE49-F238E27FC236}">
                    <a16:creationId xmlns:a16="http://schemas.microsoft.com/office/drawing/2014/main" id="{FE9A4E45-C37E-184F-BDD2-AB375BB33551}"/>
                  </a:ext>
                </a:extLst>
              </p:cNvPr>
              <p:cNvSpPr txBox="1">
                <a:spLocks noRot="1" noChangeAspect="1" noMove="1" noResize="1" noEditPoints="1" noAdjustHandles="1" noChangeArrowheads="1" noChangeShapeType="1" noTextEdit="1"/>
              </p:cNvSpPr>
              <p:nvPr/>
            </p:nvSpPr>
            <p:spPr>
              <a:xfrm>
                <a:off x="225043" y="2618539"/>
                <a:ext cx="11426118" cy="560859"/>
              </a:xfrm>
              <a:prstGeom prst="rect">
                <a:avLst/>
              </a:prstGeom>
              <a:blipFill>
                <a:blip r:embed="rId4"/>
                <a:stretch>
                  <a:fillRect l="-888" t="-8889" b="-2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3F8167EB-B4D1-7E40-8923-E3B0630E70F5}"/>
                  </a:ext>
                </a:extLst>
              </p:cNvPr>
              <p:cNvSpPr txBox="1"/>
              <p:nvPr/>
            </p:nvSpPr>
            <p:spPr>
              <a:xfrm>
                <a:off x="225042" y="3199114"/>
                <a:ext cx="11217573"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0070C0"/>
                    </a:solidFill>
                    <a:latin typeface="+mn-ea"/>
                  </a:rPr>
                  <a:t>目标函数（待被学习的未知模式）</a:t>
                </a:r>
                <a:r>
                  <a:rPr lang="en-US" altLang="zh-CN" sz="2800" spc="-10" dirty="0">
                    <a:latin typeface="+mn-ea"/>
                  </a:rPr>
                  <a:t>: </a:t>
                </a:r>
                <a14:m>
                  <m:oMath xmlns:m="http://schemas.openxmlformats.org/officeDocument/2006/math">
                    <m:r>
                      <a:rPr lang="en-US" altLang="zh-CN" sz="2800" b="0" i="1" spc="-10" dirty="0" smtClean="0">
                        <a:latin typeface="Cambria Math" panose="02040503050406030204" pitchFamily="18" charset="0"/>
                        <a:ea typeface="Cambria Math" panose="02040503050406030204" pitchFamily="18" charset="0"/>
                      </a:rPr>
                      <m:t>𝑓</m:t>
                    </m:r>
                    <m:r>
                      <a:rPr lang="en-US" altLang="zh-CN" sz="2800" b="0" i="1" spc="-10" dirty="0" smtClean="0">
                        <a:latin typeface="Cambria Math" panose="02040503050406030204" pitchFamily="18" charset="0"/>
                        <a:ea typeface="Cambria Math" panose="02040503050406030204" pitchFamily="18" charset="0"/>
                      </a:rPr>
                      <m:t>:</m:t>
                    </m:r>
                    <m:r>
                      <a:rPr lang="en-US" altLang="zh-CN" sz="2800" b="0" i="1" spc="-10" dirty="0" smtClean="0">
                        <a:latin typeface="Cambria Math" panose="02040503050406030204" pitchFamily="18" charset="0"/>
                        <a:ea typeface="Cambria Math" panose="02040503050406030204" pitchFamily="18" charset="0"/>
                      </a:rPr>
                      <m:t>𝒳</m:t>
                    </m:r>
                    <m:r>
                      <a:rPr lang="en-US" altLang="zh-CN" sz="2800" b="0" i="1" spc="-10" dirty="0" smtClean="0">
                        <a:latin typeface="Cambria Math" panose="02040503050406030204" pitchFamily="18" charset="0"/>
                        <a:ea typeface="Cambria Math" panose="02040503050406030204" pitchFamily="18" charset="0"/>
                      </a:rPr>
                      <m:t>→</m:t>
                    </m:r>
                    <m:r>
                      <a:rPr lang="en-US" altLang="zh-CN" sz="2800" b="0" i="1" spc="-10" dirty="0" smtClean="0">
                        <a:latin typeface="Cambria Math" panose="02040503050406030204" pitchFamily="18" charset="0"/>
                        <a:ea typeface="Cambria Math" panose="02040503050406030204" pitchFamily="18" charset="0"/>
                      </a:rPr>
                      <m:t>𝒴</m:t>
                    </m:r>
                  </m:oMath>
                </a14:m>
                <a:r>
                  <a:rPr lang="en-US" altLang="zh-CN" sz="2800" b="0" spc="-10" dirty="0">
                    <a:latin typeface="+mn-ea"/>
                  </a:rPr>
                  <a:t> (</a:t>
                </a:r>
                <a:r>
                  <a:rPr lang="zh-CN" altLang="en-US" sz="2800" b="0" spc="-10" dirty="0">
                    <a:latin typeface="+mn-ea"/>
                  </a:rPr>
                  <a:t>理想的</a:t>
                </a:r>
                <a:r>
                  <a:rPr lang="en-US" altLang="zh-CN" sz="2800" b="0" spc="-10" dirty="0">
                    <a:latin typeface="+mn-ea"/>
                  </a:rPr>
                  <a:t>)</a:t>
                </a:r>
              </a:p>
            </p:txBody>
          </p:sp>
        </mc:Choice>
        <mc:Fallback xmlns="">
          <p:sp>
            <p:nvSpPr>
              <p:cNvPr id="9" name="文本框 119">
                <a:extLst>
                  <a:ext uri="{FF2B5EF4-FFF2-40B4-BE49-F238E27FC236}">
                    <a16:creationId xmlns:a16="http://schemas.microsoft.com/office/drawing/2014/main" id="{3F8167EB-B4D1-7E40-8923-E3B0630E70F5}"/>
                  </a:ext>
                </a:extLst>
              </p:cNvPr>
              <p:cNvSpPr txBox="1">
                <a:spLocks noRot="1" noChangeAspect="1" noMove="1" noResize="1" noEditPoints="1" noAdjustHandles="1" noChangeArrowheads="1" noChangeShapeType="1" noTextEdit="1"/>
              </p:cNvSpPr>
              <p:nvPr/>
            </p:nvSpPr>
            <p:spPr>
              <a:xfrm>
                <a:off x="225042" y="3199114"/>
                <a:ext cx="11217573" cy="565539"/>
              </a:xfrm>
              <a:prstGeom prst="rect">
                <a:avLst/>
              </a:prstGeom>
              <a:blipFill>
                <a:blip r:embed="rId5"/>
                <a:stretch>
                  <a:fillRect l="-905" t="-6667" b="-2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653E15A3-181C-E945-BA78-454D1FD09D9B}"/>
                  </a:ext>
                </a:extLst>
              </p:cNvPr>
              <p:cNvSpPr txBox="1"/>
              <p:nvPr/>
            </p:nvSpPr>
            <p:spPr>
              <a:xfrm>
                <a:off x="251168" y="3779689"/>
                <a:ext cx="11426118"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0070C0"/>
                    </a:solidFill>
                    <a:latin typeface="+mn-ea"/>
                  </a:rPr>
                  <a:t>数据</a:t>
                </a:r>
                <a:r>
                  <a:rPr lang="en-US" altLang="zh-CN" sz="2800" spc="-10" dirty="0">
                    <a:latin typeface="+mn-ea"/>
                  </a:rPr>
                  <a:t>: </a:t>
                </a:r>
                <a:r>
                  <a:rPr lang="zh-CN" altLang="en-US" sz="2800" b="0" spc="-10" dirty="0">
                    <a:solidFill>
                      <a:srgbClr val="FF0000"/>
                    </a:solidFill>
                    <a:latin typeface="+mn-ea"/>
                  </a:rPr>
                  <a:t>训练数据集</a:t>
                </a:r>
                <a14:m>
                  <m:oMath xmlns:m="http://schemas.openxmlformats.org/officeDocument/2006/math">
                    <m:r>
                      <a:rPr lang="zh-CN" altLang="en-US" sz="2800" b="0" i="1" spc="-10" smtClean="0">
                        <a:latin typeface="Cambria Math" panose="02040503050406030204" pitchFamily="18" charset="0"/>
                      </a:rPr>
                      <m:t>𝒟</m:t>
                    </m:r>
                    <m:r>
                      <a:rPr lang="en-US" altLang="zh-CN" sz="2800" b="0" i="1" spc="-10" smtClean="0">
                        <a:latin typeface="Cambria Math" panose="02040503050406030204" pitchFamily="18" charset="0"/>
                      </a:rPr>
                      <m:t>={</m:t>
                    </m:r>
                    <m:d>
                      <m:dPr>
                        <m:ctrlPr>
                          <a:rPr lang="en-US" altLang="zh-CN" sz="2800" b="0" i="1" spc="-10" smtClean="0">
                            <a:latin typeface="Cambria Math" panose="02040503050406030204" pitchFamily="18" charset="0"/>
                          </a:rPr>
                        </m:ctrlPr>
                      </m:dPr>
                      <m:e>
                        <m:sSub>
                          <m:sSubPr>
                            <m:ctrlPr>
                              <a:rPr lang="en-US" altLang="zh-CN" sz="2800" b="0" i="1" spc="-10" smtClean="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smtClean="0">
                                <a:latin typeface="Cambria Math" panose="02040503050406030204" pitchFamily="18" charset="0"/>
                              </a:rPr>
                              <m:t>1</m:t>
                            </m:r>
                          </m:sub>
                        </m:sSub>
                        <m:r>
                          <a:rPr lang="en-US" altLang="zh-CN" sz="2800" b="0" i="1" spc="-10" smtClean="0">
                            <a:latin typeface="Cambria Math" panose="02040503050406030204" pitchFamily="18" charset="0"/>
                          </a:rPr>
                          <m:t>, </m:t>
                        </m:r>
                        <m:sSub>
                          <m:sSubPr>
                            <m:ctrlPr>
                              <a:rPr lang="en-US" altLang="zh-CN" sz="2800" b="0" i="1" spc="-10" smtClean="0">
                                <a:latin typeface="Cambria Math" panose="02040503050406030204" pitchFamily="18" charset="0"/>
                              </a:rPr>
                            </m:ctrlPr>
                          </m:sSubPr>
                          <m:e>
                            <m:r>
                              <a:rPr lang="en-US" altLang="zh-CN" sz="2800" b="0" i="1" spc="-10" smtClean="0">
                                <a:latin typeface="Cambria Math" panose="02040503050406030204" pitchFamily="18" charset="0"/>
                              </a:rPr>
                              <m:t>𝑦</m:t>
                            </m:r>
                          </m:e>
                          <m:sub>
                            <m:r>
                              <a:rPr lang="en-US" altLang="zh-CN" sz="2800" b="0" i="1" spc="-10" smtClean="0">
                                <a:latin typeface="Cambria Math" panose="02040503050406030204" pitchFamily="18" charset="0"/>
                              </a:rPr>
                              <m:t>1</m:t>
                            </m:r>
                          </m:sub>
                        </m:sSub>
                      </m:e>
                    </m:d>
                    <m:r>
                      <a:rPr lang="en-US" altLang="zh-CN" sz="2800" b="0" i="1" spc="-10" smtClean="0">
                        <a:latin typeface="Cambria Math" panose="02040503050406030204" pitchFamily="18" charset="0"/>
                      </a:rPr>
                      <m:t>,</m:t>
                    </m:r>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smtClean="0">
                                <a:latin typeface="Cambria Math" panose="02040503050406030204" pitchFamily="18" charset="0"/>
                              </a:rPr>
                              <m:t>2</m:t>
                            </m:r>
                          </m:sub>
                        </m:sSub>
                        <m:r>
                          <a:rPr lang="en-US" altLang="zh-CN" sz="2800" i="1" spc="-10">
                            <a:latin typeface="Cambria Math" panose="02040503050406030204" pitchFamily="18" charset="0"/>
                          </a:rPr>
                          <m:t>, </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𝑦</m:t>
                            </m:r>
                          </m:e>
                          <m:sub>
                            <m:r>
                              <a:rPr lang="en-US" altLang="zh-CN" sz="2800" b="0" i="1" spc="-10" smtClean="0">
                                <a:latin typeface="Cambria Math" panose="02040503050406030204" pitchFamily="18" charset="0"/>
                              </a:rPr>
                              <m:t>2</m:t>
                            </m:r>
                          </m:sub>
                        </m:sSub>
                      </m:e>
                    </m:d>
                    <m:r>
                      <a:rPr lang="en-US" altLang="zh-CN" sz="2800" b="0" i="1" spc="-10" smtClean="0">
                        <a:latin typeface="Cambria Math" panose="02040503050406030204" pitchFamily="18" charset="0"/>
                      </a:rPr>
                      <m:t>,…,</m:t>
                    </m:r>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smtClean="0">
                                <a:latin typeface="Cambria Math" panose="02040503050406030204" pitchFamily="18" charset="0"/>
                              </a:rPr>
                              <m:t>𝑚</m:t>
                            </m:r>
                          </m:sub>
                        </m:sSub>
                        <m:r>
                          <a:rPr lang="en-US" altLang="zh-CN" sz="2800" i="1" spc="-10">
                            <a:latin typeface="Cambria Math" panose="02040503050406030204" pitchFamily="18" charset="0"/>
                          </a:rPr>
                          <m:t>, </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𝑦</m:t>
                            </m:r>
                          </m:e>
                          <m:sub>
                            <m:r>
                              <a:rPr lang="en-US" altLang="zh-CN" sz="2800" b="0" i="1" spc="-10" smtClean="0">
                                <a:latin typeface="Cambria Math" panose="02040503050406030204" pitchFamily="18" charset="0"/>
                              </a:rPr>
                              <m:t>𝑚</m:t>
                            </m:r>
                          </m:sub>
                        </m:sSub>
                      </m:e>
                    </m:d>
                    <m:r>
                      <a:rPr lang="en-US" altLang="zh-CN" sz="2800" b="0" i="1" spc="-10" smtClean="0">
                        <a:latin typeface="Cambria Math" panose="02040503050406030204" pitchFamily="18" charset="0"/>
                      </a:rPr>
                      <m:t>}</m:t>
                    </m:r>
                  </m:oMath>
                </a14:m>
                <a:r>
                  <a:rPr lang="zh-CN" altLang="en-US" sz="2800" b="0" spc="-10" dirty="0">
                    <a:latin typeface="+mn-ea"/>
                  </a:rPr>
                  <a:t>表示历史数据</a:t>
                </a:r>
                <a:endParaRPr lang="en-US" altLang="zh-CN" sz="2800" b="0" spc="-10" dirty="0">
                  <a:latin typeface="+mn-ea"/>
                </a:endParaRPr>
              </a:p>
            </p:txBody>
          </p:sp>
        </mc:Choice>
        <mc:Fallback xmlns="">
          <p:sp>
            <p:nvSpPr>
              <p:cNvPr id="10" name="文本框 119">
                <a:extLst>
                  <a:ext uri="{FF2B5EF4-FFF2-40B4-BE49-F238E27FC236}">
                    <a16:creationId xmlns:a16="http://schemas.microsoft.com/office/drawing/2014/main" id="{653E15A3-181C-E945-BA78-454D1FD09D9B}"/>
                  </a:ext>
                </a:extLst>
              </p:cNvPr>
              <p:cNvSpPr txBox="1">
                <a:spLocks noRot="1" noChangeAspect="1" noMove="1" noResize="1" noEditPoints="1" noAdjustHandles="1" noChangeArrowheads="1" noChangeShapeType="1" noTextEdit="1"/>
              </p:cNvSpPr>
              <p:nvPr/>
            </p:nvSpPr>
            <p:spPr>
              <a:xfrm>
                <a:off x="251168" y="3779689"/>
                <a:ext cx="11426118" cy="565539"/>
              </a:xfrm>
              <a:prstGeom prst="rect">
                <a:avLst/>
              </a:prstGeom>
              <a:blipFill>
                <a:blip r:embed="rId6"/>
                <a:stretch>
                  <a:fillRect l="-888"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22363AA7-879A-AF4D-BA38-515F8905AECD}"/>
                  </a:ext>
                </a:extLst>
              </p:cNvPr>
              <p:cNvSpPr txBox="1"/>
              <p:nvPr/>
            </p:nvSpPr>
            <p:spPr>
              <a:xfrm>
                <a:off x="251168" y="4375301"/>
                <a:ext cx="11217573"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0070C0"/>
                    </a:solidFill>
                    <a:latin typeface="+mn-ea"/>
                  </a:rPr>
                  <a:t>假设</a:t>
                </a:r>
                <a:r>
                  <a:rPr lang="en-US" altLang="zh-CN" sz="2800" spc="-10" dirty="0">
                    <a:solidFill>
                      <a:srgbClr val="0070C0"/>
                    </a:solidFill>
                    <a:latin typeface="+mn-ea"/>
                  </a:rPr>
                  <a:t>/</a:t>
                </a:r>
                <a:r>
                  <a:rPr lang="zh-CN" altLang="en-US" sz="2800" spc="-10" dirty="0">
                    <a:solidFill>
                      <a:srgbClr val="0070C0"/>
                    </a:solidFill>
                    <a:latin typeface="+mn-ea"/>
                  </a:rPr>
                  <a:t>技能（学习到的函数）</a:t>
                </a:r>
                <a:r>
                  <a:rPr lang="en-US" altLang="zh-CN" sz="2800" spc="-10" dirty="0">
                    <a:latin typeface="+mn-ea"/>
                  </a:rPr>
                  <a:t>: </a:t>
                </a:r>
                <a14:m>
                  <m:oMath xmlns:m="http://schemas.openxmlformats.org/officeDocument/2006/math">
                    <m:r>
                      <a:rPr lang="en-US" altLang="zh-CN" sz="2800" b="0" i="1" spc="-10" dirty="0" smtClean="0">
                        <a:solidFill>
                          <a:srgbClr val="7030A0"/>
                        </a:solidFill>
                        <a:latin typeface="Cambria Math" panose="02040503050406030204" pitchFamily="18" charset="0"/>
                        <a:ea typeface="Cambria Math" panose="02040503050406030204" pitchFamily="18" charset="0"/>
                      </a:rPr>
                      <m:t>𝑔</m:t>
                    </m:r>
                    <m:r>
                      <a:rPr lang="en-US" altLang="zh-CN" sz="2800" b="0" i="1" spc="-10" dirty="0" smtClean="0">
                        <a:solidFill>
                          <a:srgbClr val="7030A0"/>
                        </a:solidFill>
                        <a:latin typeface="Cambria Math" panose="02040503050406030204" pitchFamily="18" charset="0"/>
                        <a:ea typeface="Cambria Math" panose="02040503050406030204" pitchFamily="18" charset="0"/>
                      </a:rPr>
                      <m:t>:</m:t>
                    </m:r>
                    <m:r>
                      <a:rPr lang="en-US" altLang="zh-CN" sz="2800" b="0" i="1" spc="-10" dirty="0" smtClean="0">
                        <a:solidFill>
                          <a:srgbClr val="7030A0"/>
                        </a:solidFill>
                        <a:latin typeface="Cambria Math" panose="02040503050406030204" pitchFamily="18" charset="0"/>
                        <a:ea typeface="Cambria Math" panose="02040503050406030204" pitchFamily="18" charset="0"/>
                      </a:rPr>
                      <m:t>𝒳</m:t>
                    </m:r>
                    <m:r>
                      <a:rPr lang="en-US" altLang="zh-CN" sz="2800" b="0" i="1" spc="-10" dirty="0" smtClean="0">
                        <a:solidFill>
                          <a:srgbClr val="7030A0"/>
                        </a:solidFill>
                        <a:latin typeface="Cambria Math" panose="02040503050406030204" pitchFamily="18" charset="0"/>
                        <a:ea typeface="Cambria Math" panose="02040503050406030204" pitchFamily="18" charset="0"/>
                      </a:rPr>
                      <m:t>→</m:t>
                    </m:r>
                    <m:r>
                      <a:rPr lang="en-US" altLang="zh-CN" sz="2800" b="0" i="1" spc="-10" dirty="0" smtClean="0">
                        <a:solidFill>
                          <a:srgbClr val="7030A0"/>
                        </a:solidFill>
                        <a:latin typeface="Cambria Math" panose="02040503050406030204" pitchFamily="18" charset="0"/>
                        <a:ea typeface="Cambria Math" panose="02040503050406030204" pitchFamily="18" charset="0"/>
                      </a:rPr>
                      <m:t>𝒴</m:t>
                    </m:r>
                  </m:oMath>
                </a14:m>
                <a:r>
                  <a:rPr lang="zh-CN" altLang="en-US" sz="2800" b="0" spc="-10" dirty="0">
                    <a:solidFill>
                      <a:srgbClr val="7030A0"/>
                    </a:solidFill>
                    <a:latin typeface="+mn-ea"/>
                  </a:rPr>
                  <a:t> </a:t>
                </a:r>
                <a:r>
                  <a:rPr lang="zh-CN" altLang="en-US" sz="2800" b="0" spc="-10" dirty="0">
                    <a:latin typeface="+mn-ea"/>
                  </a:rPr>
                  <a:t>（期望有好的性能）</a:t>
                </a:r>
                <a:endParaRPr lang="en-US" altLang="zh-CN" sz="2800" b="0" spc="-10" dirty="0">
                  <a:latin typeface="+mn-ea"/>
                </a:endParaRPr>
              </a:p>
            </p:txBody>
          </p:sp>
        </mc:Choice>
        <mc:Fallback xmlns="">
          <p:sp>
            <p:nvSpPr>
              <p:cNvPr id="12" name="文本框 119">
                <a:extLst>
                  <a:ext uri="{FF2B5EF4-FFF2-40B4-BE49-F238E27FC236}">
                    <a16:creationId xmlns:a16="http://schemas.microsoft.com/office/drawing/2014/main" id="{22363AA7-879A-AF4D-BA38-515F8905AECD}"/>
                  </a:ext>
                </a:extLst>
              </p:cNvPr>
              <p:cNvSpPr txBox="1">
                <a:spLocks noRot="1" noChangeAspect="1" noMove="1" noResize="1" noEditPoints="1" noAdjustHandles="1" noChangeArrowheads="1" noChangeShapeType="1" noTextEdit="1"/>
              </p:cNvSpPr>
              <p:nvPr/>
            </p:nvSpPr>
            <p:spPr>
              <a:xfrm>
                <a:off x="251168" y="4375301"/>
                <a:ext cx="11217573" cy="565539"/>
              </a:xfrm>
              <a:prstGeom prst="rect">
                <a:avLst/>
              </a:prstGeom>
              <a:blipFill>
                <a:blip r:embed="rId7"/>
                <a:stretch>
                  <a:fillRect l="-905" t="-4348" b="-28261"/>
                </a:stretch>
              </a:blipFill>
            </p:spPr>
            <p:txBody>
              <a:bodyPr/>
              <a:lstStyle/>
              <a:p>
                <a:r>
                  <a:rPr lang="en-CN">
                    <a:noFill/>
                  </a:rPr>
                  <a:t> </a:t>
                </a:r>
              </a:p>
            </p:txBody>
          </p:sp>
        </mc:Fallback>
      </mc:AlternateContent>
      <p:sp>
        <p:nvSpPr>
          <p:cNvPr id="13" name="文本框 119">
            <a:extLst>
              <a:ext uri="{FF2B5EF4-FFF2-40B4-BE49-F238E27FC236}">
                <a16:creationId xmlns:a16="http://schemas.microsoft.com/office/drawing/2014/main" id="{1D244669-2DEE-6D46-93C0-AB630583B93F}"/>
              </a:ext>
            </a:extLst>
          </p:cNvPr>
          <p:cNvSpPr txBox="1"/>
          <p:nvPr/>
        </p:nvSpPr>
        <p:spPr>
          <a:xfrm>
            <a:off x="251168" y="4996972"/>
            <a:ext cx="12305211"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机器学习可表示为</a:t>
            </a:r>
            <a:endParaRPr lang="en-US" altLang="zh-CN" sz="2800" spc="-10" dirty="0">
              <a:latin typeface="+mn-ea"/>
            </a:endParaRPr>
          </a:p>
        </p:txBody>
      </p:sp>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8E33EEF8-F34D-E546-83CC-5CBDF25B2121}"/>
                  </a:ext>
                </a:extLst>
              </p:cNvPr>
              <p:cNvSpPr txBox="1"/>
              <p:nvPr/>
            </p:nvSpPr>
            <p:spPr>
              <a:xfrm>
                <a:off x="2037809" y="5619084"/>
                <a:ext cx="4300656" cy="565539"/>
              </a:xfrm>
              <a:prstGeom prst="rect">
                <a:avLst/>
              </a:prstGeom>
              <a:noFill/>
            </p:spPr>
            <p:txBody>
              <a:bodyPr wrap="square" rtlCol="0">
                <a:spAutoFit/>
              </a:bodyPr>
              <a:lstStyle/>
              <a:p>
                <a:pPr>
                  <a:lnSpc>
                    <a:spcPct val="120000"/>
                  </a:lnSpc>
                </a:pPr>
                <a:r>
                  <a:rPr lang="zh-CN" altLang="en-US" sz="2800" spc="-10" dirty="0">
                    <a:solidFill>
                      <a:srgbClr val="002060"/>
                    </a:solidFill>
                    <a:latin typeface="+mn-ea"/>
                  </a:rPr>
                  <a:t> 满足</a:t>
                </a:r>
                <a14:m>
                  <m:oMath xmlns:m="http://schemas.openxmlformats.org/officeDocument/2006/math">
                    <m:r>
                      <a:rPr lang="en-US" altLang="zh-CN" sz="2800" i="1" spc="-10" dirty="0">
                        <a:solidFill>
                          <a:srgbClr val="002060"/>
                        </a:solidFill>
                        <a:latin typeface="Cambria Math" panose="02040503050406030204" pitchFamily="18" charset="0"/>
                        <a:ea typeface="Cambria Math" panose="02040503050406030204" pitchFamily="18" charset="0"/>
                      </a:rPr>
                      <m:t>𝑓</m:t>
                    </m:r>
                    <m:r>
                      <a:rPr lang="en-US" altLang="zh-CN" sz="2800" i="1" spc="-10" dirty="0">
                        <a:solidFill>
                          <a:srgbClr val="002060"/>
                        </a:solidFill>
                        <a:latin typeface="Cambria Math" panose="02040503050406030204" pitchFamily="18" charset="0"/>
                        <a:ea typeface="Cambria Math" panose="02040503050406030204" pitchFamily="18" charset="0"/>
                      </a:rPr>
                      <m:t> </m:t>
                    </m:r>
                  </m:oMath>
                </a14:m>
                <a:r>
                  <a:rPr lang="zh-CN" altLang="en-US" sz="2800" spc="-10" dirty="0">
                    <a:solidFill>
                      <a:srgbClr val="002060"/>
                    </a:solidFill>
                    <a:latin typeface="+mn-ea"/>
                  </a:rPr>
                  <a:t>的训练集</a:t>
                </a:r>
                <a14:m>
                  <m:oMath xmlns:m="http://schemas.openxmlformats.org/officeDocument/2006/math">
                    <m:r>
                      <a:rPr lang="en-US" altLang="zh-CN" sz="2800" b="0" i="0" spc="-10" smtClean="0">
                        <a:solidFill>
                          <a:srgbClr val="002060"/>
                        </a:solidFill>
                        <a:latin typeface="Cambria Math" panose="02040503050406030204" pitchFamily="18" charset="0"/>
                      </a:rPr>
                      <m:t>{</m:t>
                    </m:r>
                    <m:d>
                      <m:dPr>
                        <m:ctrlPr>
                          <a:rPr lang="en-US" altLang="zh-CN" sz="2800" i="1" spc="-10" smtClean="0">
                            <a:solidFill>
                              <a:srgbClr val="002060"/>
                            </a:solidFill>
                            <a:latin typeface="Cambria Math" panose="02040503050406030204" pitchFamily="18" charset="0"/>
                          </a:rPr>
                        </m:ctrlPr>
                      </m:dPr>
                      <m:e>
                        <m:sSub>
                          <m:sSubPr>
                            <m:ctrlPr>
                              <a:rPr lang="en-US" altLang="zh-CN" sz="2800" i="1" spc="-10" smtClean="0">
                                <a:solidFill>
                                  <a:srgbClr val="002060"/>
                                </a:solidFill>
                                <a:latin typeface="Cambria Math" panose="02040503050406030204" pitchFamily="18" charset="0"/>
                              </a:rPr>
                            </m:ctrlPr>
                          </m:sSubPr>
                          <m:e>
                            <m:r>
                              <a:rPr lang="en-US" altLang="zh-CN" sz="2800" b="1" i="1" spc="-10" dirty="0">
                                <a:solidFill>
                                  <a:srgbClr val="002060"/>
                                </a:solidFill>
                                <a:latin typeface="Cambria Math" panose="02040503050406030204" pitchFamily="18" charset="0"/>
                              </a:rPr>
                              <m:t>𝒙</m:t>
                            </m:r>
                          </m:e>
                          <m:sub>
                            <m:r>
                              <a:rPr lang="en-US" altLang="zh-CN" sz="2800" b="0" i="1" spc="-10" dirty="0" smtClean="0">
                                <a:solidFill>
                                  <a:srgbClr val="002060"/>
                                </a:solidFill>
                                <a:latin typeface="Cambria Math" panose="02040503050406030204" pitchFamily="18" charset="0"/>
                              </a:rPr>
                              <m:t>𝑖</m:t>
                            </m:r>
                          </m:sub>
                        </m:sSub>
                        <m:r>
                          <a:rPr lang="en-US" altLang="zh-CN" sz="2800" i="1" spc="-10">
                            <a:solidFill>
                              <a:srgbClr val="002060"/>
                            </a:solidFill>
                            <a:latin typeface="Cambria Math" panose="02040503050406030204" pitchFamily="18" charset="0"/>
                          </a:rPr>
                          <m:t>, </m:t>
                        </m:r>
                        <m:sSub>
                          <m:sSubPr>
                            <m:ctrlPr>
                              <a:rPr lang="en-US" altLang="zh-CN" sz="2800" i="1" spc="-10">
                                <a:solidFill>
                                  <a:srgbClr val="002060"/>
                                </a:solidFill>
                                <a:latin typeface="Cambria Math" panose="02040503050406030204" pitchFamily="18" charset="0"/>
                              </a:rPr>
                            </m:ctrlPr>
                          </m:sSubPr>
                          <m:e>
                            <m:r>
                              <a:rPr lang="en-US" altLang="zh-CN" sz="2800" i="1" spc="-10">
                                <a:solidFill>
                                  <a:srgbClr val="002060"/>
                                </a:solidFill>
                                <a:latin typeface="Cambria Math" panose="02040503050406030204" pitchFamily="18" charset="0"/>
                              </a:rPr>
                              <m:t>𝑦</m:t>
                            </m:r>
                          </m:e>
                          <m:sub>
                            <m:r>
                              <a:rPr lang="en-US" altLang="zh-CN" sz="2800" b="0" i="1" spc="-10" smtClean="0">
                                <a:solidFill>
                                  <a:srgbClr val="002060"/>
                                </a:solidFill>
                                <a:latin typeface="Cambria Math" panose="02040503050406030204" pitchFamily="18" charset="0"/>
                              </a:rPr>
                              <m:t>𝑖</m:t>
                            </m:r>
                          </m:sub>
                        </m:sSub>
                      </m:e>
                    </m:d>
                    <m:r>
                      <a:rPr lang="en-US" altLang="zh-CN" sz="2800" i="1" spc="-10">
                        <a:solidFill>
                          <a:srgbClr val="002060"/>
                        </a:solidFill>
                        <a:latin typeface="Cambria Math" panose="02040503050406030204" pitchFamily="18" charset="0"/>
                      </a:rPr>
                      <m:t>}</m:t>
                    </m:r>
                  </m:oMath>
                </a14:m>
                <a:endParaRPr lang="en-US" altLang="zh-CN" sz="2800" b="0" spc="-10" dirty="0">
                  <a:solidFill>
                    <a:srgbClr val="002060"/>
                  </a:solidFill>
                  <a:latin typeface="+mn-ea"/>
                </a:endParaRPr>
              </a:p>
            </p:txBody>
          </p:sp>
        </mc:Choice>
        <mc:Fallback xmlns="">
          <p:sp>
            <p:nvSpPr>
              <p:cNvPr id="14" name="文本框 119">
                <a:extLst>
                  <a:ext uri="{FF2B5EF4-FFF2-40B4-BE49-F238E27FC236}">
                    <a16:creationId xmlns:a16="http://schemas.microsoft.com/office/drawing/2014/main" id="{8E33EEF8-F34D-E546-83CC-5CBDF25B2121}"/>
                  </a:ext>
                </a:extLst>
              </p:cNvPr>
              <p:cNvSpPr txBox="1">
                <a:spLocks noRot="1" noChangeAspect="1" noMove="1" noResize="1" noEditPoints="1" noAdjustHandles="1" noChangeArrowheads="1" noChangeShapeType="1" noTextEdit="1"/>
              </p:cNvSpPr>
              <p:nvPr/>
            </p:nvSpPr>
            <p:spPr>
              <a:xfrm>
                <a:off x="2037809" y="5619084"/>
                <a:ext cx="4300656" cy="565539"/>
              </a:xfrm>
              <a:prstGeom prst="rect">
                <a:avLst/>
              </a:prstGeom>
              <a:blipFill>
                <a:blip r:embed="rId8"/>
                <a:stretch>
                  <a:fillRect l="-588"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B552078-052F-CE48-AD8F-0873AC26CF2D}"/>
                  </a:ext>
                </a:extLst>
              </p:cNvPr>
              <p:cNvSpPr txBox="1"/>
              <p:nvPr/>
            </p:nvSpPr>
            <p:spPr>
              <a:xfrm>
                <a:off x="9300758" y="5633387"/>
                <a:ext cx="485393" cy="609398"/>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800" b="0" i="1" spc="-10" dirty="0" smtClean="0">
                          <a:solidFill>
                            <a:srgbClr val="7030A0"/>
                          </a:solidFill>
                          <a:latin typeface="Cambria Math" panose="02040503050406030204" pitchFamily="18" charset="0"/>
                          <a:ea typeface="Cambria Math" panose="02040503050406030204" pitchFamily="18" charset="0"/>
                        </a:rPr>
                        <m:t>𝑔</m:t>
                      </m:r>
                    </m:oMath>
                  </m:oMathPara>
                </a14:m>
                <a:endParaRPr lang="en-US" altLang="zh-CN" sz="2800" b="0" spc="-10" dirty="0">
                  <a:solidFill>
                    <a:srgbClr val="7030A0"/>
                  </a:solidFill>
                  <a:latin typeface="+mn-ea"/>
                </a:endParaRPr>
              </a:p>
            </p:txBody>
          </p:sp>
        </mc:Choice>
        <mc:Fallback xmlns="">
          <p:sp>
            <p:nvSpPr>
              <p:cNvPr id="16" name="文本框 119">
                <a:extLst>
                  <a:ext uri="{FF2B5EF4-FFF2-40B4-BE49-F238E27FC236}">
                    <a16:creationId xmlns:a16="http://schemas.microsoft.com/office/drawing/2014/main" id="{CB552078-052F-CE48-AD8F-0873AC26CF2D}"/>
                  </a:ext>
                </a:extLst>
              </p:cNvPr>
              <p:cNvSpPr txBox="1">
                <a:spLocks noRot="1" noChangeAspect="1" noMove="1" noResize="1" noEditPoints="1" noAdjustHandles="1" noChangeArrowheads="1" noChangeShapeType="1" noTextEdit="1"/>
              </p:cNvSpPr>
              <p:nvPr/>
            </p:nvSpPr>
            <p:spPr>
              <a:xfrm>
                <a:off x="9300758" y="5633387"/>
                <a:ext cx="485393" cy="609398"/>
              </a:xfrm>
              <a:prstGeom prst="rect">
                <a:avLst/>
              </a:prstGeom>
              <a:blipFill>
                <a:blip r:embed="rId9"/>
                <a:stretch>
                  <a:fillRect b="-2041"/>
                </a:stretch>
              </a:blipFill>
            </p:spPr>
            <p:txBody>
              <a:bodyPr/>
              <a:lstStyle/>
              <a:p>
                <a:r>
                  <a:rPr lang="en-CN">
                    <a:noFill/>
                  </a:rPr>
                  <a:t> </a:t>
                </a:r>
              </a:p>
            </p:txBody>
          </p:sp>
        </mc:Fallback>
      </mc:AlternateContent>
      <p:sp>
        <p:nvSpPr>
          <p:cNvPr id="17" name="Rounded Rectangle 16">
            <a:extLst>
              <a:ext uri="{FF2B5EF4-FFF2-40B4-BE49-F238E27FC236}">
                <a16:creationId xmlns:a16="http://schemas.microsoft.com/office/drawing/2014/main" id="{18196E78-E84B-574E-99CD-C02E539D0522}"/>
              </a:ext>
            </a:extLst>
          </p:cNvPr>
          <p:cNvSpPr/>
          <p:nvPr/>
        </p:nvSpPr>
        <p:spPr>
          <a:xfrm>
            <a:off x="6764444" y="5592584"/>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18" name="Straight Arrow Connector 17">
            <a:extLst>
              <a:ext uri="{FF2B5EF4-FFF2-40B4-BE49-F238E27FC236}">
                <a16:creationId xmlns:a16="http://schemas.microsoft.com/office/drawing/2014/main" id="{6D4F125F-22DC-4E42-A132-2E0AA07727AD}"/>
              </a:ext>
            </a:extLst>
          </p:cNvPr>
          <p:cNvCxnSpPr>
            <a:cxnSpLocks/>
          </p:cNvCxnSpPr>
          <p:nvPr/>
        </p:nvCxnSpPr>
        <p:spPr>
          <a:xfrm>
            <a:off x="6096000" y="5985867"/>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66C1B1-B4C5-454C-8F66-A84ABB504661}"/>
              </a:ext>
            </a:extLst>
          </p:cNvPr>
          <p:cNvCxnSpPr>
            <a:cxnSpLocks/>
          </p:cNvCxnSpPr>
          <p:nvPr/>
        </p:nvCxnSpPr>
        <p:spPr>
          <a:xfrm>
            <a:off x="8575756" y="5988895"/>
            <a:ext cx="6220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16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6"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a:t>
            </a:r>
            <a:r>
              <a:rPr lang="zh-CN" altLang="en-US" sz="3200" spc="-10" dirty="0">
                <a:solidFill>
                  <a:srgbClr val="FF0000"/>
                </a:solidFill>
                <a:latin typeface="+mn-ea"/>
              </a:rPr>
              <a:t>工作流程</a:t>
            </a:r>
            <a:r>
              <a:rPr lang="zh-CN" altLang="en-US" sz="3200" spc="-10" dirty="0">
                <a:latin typeface="+mn-ea"/>
              </a:rPr>
              <a:t>：</a:t>
            </a:r>
            <a:endParaRPr lang="en-US" altLang="zh-CN" sz="3200" spc="-10" dirty="0">
              <a:latin typeface="+mn-ea"/>
            </a:endParaRP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3B66B512-DE55-C545-8BF4-82BC213C9B4D}"/>
                  </a:ext>
                </a:extLst>
              </p:cNvPr>
              <p:cNvSpPr/>
              <p:nvPr/>
            </p:nvSpPr>
            <p:spPr>
              <a:xfrm>
                <a:off x="2006456" y="2075201"/>
                <a:ext cx="2724913" cy="889699"/>
              </a:xfrm>
              <a:prstGeom prst="round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4">
                        <a:lumMod val="50000"/>
                      </a:schemeClr>
                    </a:solidFill>
                  </a:rPr>
                  <a:t>未知的目标函数</a:t>
                </a:r>
              </a:p>
              <a:p>
                <a:pPr algn="ctr"/>
                <a14:m>
                  <m:oMathPara xmlns:m="http://schemas.openxmlformats.org/officeDocument/2006/math">
                    <m:oMathParaPr>
                      <m:jc m:val="centerGroup"/>
                    </m:oMathParaPr>
                    <m:oMath xmlns:m="http://schemas.openxmlformats.org/officeDocument/2006/math">
                      <m:r>
                        <a:rPr lang="en-US" sz="2000" b="0" i="1" smtClean="0">
                          <a:solidFill>
                            <a:schemeClr val="accent4">
                              <a:lumMod val="50000"/>
                            </a:schemeClr>
                          </a:solidFill>
                          <a:latin typeface="Cambria Math" panose="02040503050406030204" pitchFamily="18" charset="0"/>
                        </a:rPr>
                        <m:t>𝑓</m:t>
                      </m:r>
                      <m:r>
                        <a:rPr lang="en-US" sz="2000" b="0" i="1" smtClean="0">
                          <a:solidFill>
                            <a:schemeClr val="accent4">
                              <a:lumMod val="50000"/>
                            </a:schemeClr>
                          </a:solidFill>
                          <a:latin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𝒳</m:t>
                      </m:r>
                      <m:r>
                        <a:rPr lang="en-US" sz="2000" b="0" i="1" smtClean="0">
                          <a:solidFill>
                            <a:schemeClr val="accent4">
                              <a:lumMod val="50000"/>
                            </a:schemeClr>
                          </a:solidFill>
                          <a:latin typeface="Cambria Math" panose="02040503050406030204" pitchFamily="18" charset="0"/>
                          <a:ea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𝒴</m:t>
                      </m:r>
                    </m:oMath>
                  </m:oMathPara>
                </a14:m>
                <a:endParaRPr lang="en-CN" sz="2000" dirty="0">
                  <a:solidFill>
                    <a:schemeClr val="accent4">
                      <a:lumMod val="50000"/>
                    </a:schemeClr>
                  </a:solidFill>
                </a:endParaRPr>
              </a:p>
            </p:txBody>
          </p:sp>
        </mc:Choice>
        <mc:Fallback xmlns="">
          <p:sp>
            <p:nvSpPr>
              <p:cNvPr id="3" name="Rounded Rectangle 2">
                <a:extLst>
                  <a:ext uri="{FF2B5EF4-FFF2-40B4-BE49-F238E27FC236}">
                    <a16:creationId xmlns:a16="http://schemas.microsoft.com/office/drawing/2014/main" id="{3B66B512-DE55-C545-8BF4-82BC213C9B4D}"/>
                  </a:ext>
                </a:extLst>
              </p:cNvPr>
              <p:cNvSpPr>
                <a:spLocks noRot="1" noChangeAspect="1" noMove="1" noResize="1" noEditPoints="1" noAdjustHandles="1" noChangeArrowheads="1" noChangeShapeType="1" noTextEdit="1"/>
              </p:cNvSpPr>
              <p:nvPr/>
            </p:nvSpPr>
            <p:spPr>
              <a:xfrm>
                <a:off x="2006456" y="2075201"/>
                <a:ext cx="2724913" cy="889699"/>
              </a:xfrm>
              <a:prstGeom prst="roundRect">
                <a:avLst/>
              </a:prstGeom>
              <a:blipFill>
                <a:blip r:embed="rId3"/>
                <a:stretch>
                  <a:fillRect/>
                </a:stretch>
              </a:blipFill>
              <a:ln w="63500">
                <a:solidFill>
                  <a:schemeClr val="bg2">
                    <a:lumMod val="50000"/>
                  </a:schemeClr>
                </a:solidFill>
              </a:ln>
            </p:spPr>
            <p:txBody>
              <a:bodyPr/>
              <a:lstStyle/>
              <a:p>
                <a:r>
                  <a:rPr lang="en-CN">
                    <a:noFill/>
                  </a:rPr>
                  <a:t> </a:t>
                </a:r>
              </a:p>
            </p:txBody>
          </p:sp>
        </mc:Fallback>
      </mc:AlternateContent>
      <p:sp>
        <p:nvSpPr>
          <p:cNvPr id="7" name="TextBox 6">
            <a:extLst>
              <a:ext uri="{FF2B5EF4-FFF2-40B4-BE49-F238E27FC236}">
                <a16:creationId xmlns:a16="http://schemas.microsoft.com/office/drawing/2014/main" id="{00FC228B-7F4A-1042-A8CF-83B06AE56CCF}"/>
              </a:ext>
            </a:extLst>
          </p:cNvPr>
          <p:cNvSpPr txBox="1"/>
          <p:nvPr/>
        </p:nvSpPr>
        <p:spPr>
          <a:xfrm>
            <a:off x="1951592" y="3009672"/>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理想的信用卡批准公式</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cxnSp>
        <p:nvCxnSpPr>
          <p:cNvPr id="8" name="Straight Arrow Connector 7">
            <a:extLst>
              <a:ext uri="{FF2B5EF4-FFF2-40B4-BE49-F238E27FC236}">
                <a16:creationId xmlns:a16="http://schemas.microsoft.com/office/drawing/2014/main" id="{7D157FE9-802A-B842-B309-46F47A6BE32B}"/>
              </a:ext>
            </a:extLst>
          </p:cNvPr>
          <p:cNvCxnSpPr>
            <a:cxnSpLocks/>
          </p:cNvCxnSpPr>
          <p:nvPr/>
        </p:nvCxnSpPr>
        <p:spPr>
          <a:xfrm>
            <a:off x="3430805" y="3423775"/>
            <a:ext cx="0" cy="423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D9575A-C5B9-4C40-A4D7-64287D1FBB6D}"/>
                  </a:ext>
                </a:extLst>
              </p:cNvPr>
              <p:cNvSpPr/>
              <p:nvPr/>
            </p:nvSpPr>
            <p:spPr>
              <a:xfrm>
                <a:off x="1374514" y="3890116"/>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10" name="Rectangle 9">
                <a:extLst>
                  <a:ext uri="{FF2B5EF4-FFF2-40B4-BE49-F238E27FC236}">
                    <a16:creationId xmlns:a16="http://schemas.microsoft.com/office/drawing/2014/main" id="{0ED9575A-C5B9-4C40-A4D7-64287D1FBB6D}"/>
                  </a:ext>
                </a:extLst>
              </p:cNvPr>
              <p:cNvSpPr>
                <a:spLocks noRot="1" noChangeAspect="1" noMove="1" noResize="1" noEditPoints="1" noAdjustHandles="1" noChangeArrowheads="1" noChangeShapeType="1" noTextEdit="1"/>
              </p:cNvSpPr>
              <p:nvPr/>
            </p:nvSpPr>
            <p:spPr>
              <a:xfrm>
                <a:off x="1374514" y="3890116"/>
                <a:ext cx="4112581" cy="768096"/>
              </a:xfrm>
              <a:prstGeom prst="rect">
                <a:avLst/>
              </a:prstGeom>
              <a:blipFill>
                <a:blip r:embed="rId4"/>
                <a:stretch>
                  <a:fillRect/>
                </a:stretch>
              </a:blipFill>
              <a:ln w="66675">
                <a:solidFill>
                  <a:schemeClr val="accent1"/>
                </a:solidFill>
              </a:ln>
            </p:spPr>
            <p:txBody>
              <a:bodyPr/>
              <a:lstStyle/>
              <a:p>
                <a:r>
                  <a:rPr lang="en-CN">
                    <a:noFill/>
                  </a:rPr>
                  <a:t> </a:t>
                </a:r>
              </a:p>
            </p:txBody>
          </p:sp>
        </mc:Fallback>
      </mc:AlternateContent>
      <p:cxnSp>
        <p:nvCxnSpPr>
          <p:cNvPr id="12" name="Straight Arrow Connector 11">
            <a:extLst>
              <a:ext uri="{FF2B5EF4-FFF2-40B4-BE49-F238E27FC236}">
                <a16:creationId xmlns:a16="http://schemas.microsoft.com/office/drawing/2014/main" id="{57DFC76E-F630-AA45-9146-6FE79FBC61F2}"/>
              </a:ext>
            </a:extLst>
          </p:cNvPr>
          <p:cNvCxnSpPr>
            <a:cxnSpLocks/>
          </p:cNvCxnSpPr>
          <p:nvPr/>
        </p:nvCxnSpPr>
        <p:spPr>
          <a:xfrm>
            <a:off x="5487095" y="4298143"/>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8B11F5-EE82-324A-A131-05EB952D9671}"/>
              </a:ext>
            </a:extLst>
          </p:cNvPr>
          <p:cNvSpPr txBox="1"/>
          <p:nvPr/>
        </p:nvSpPr>
        <p:spPr>
          <a:xfrm>
            <a:off x="1995880" y="4683545"/>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银行历史批准好坏的记录</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grpSp>
        <p:nvGrpSpPr>
          <p:cNvPr id="18" name="Group 17">
            <a:extLst>
              <a:ext uri="{FF2B5EF4-FFF2-40B4-BE49-F238E27FC236}">
                <a16:creationId xmlns:a16="http://schemas.microsoft.com/office/drawing/2014/main" id="{30294816-7AC0-5F4A-98AE-284023DB58F2}"/>
              </a:ext>
            </a:extLst>
          </p:cNvPr>
          <p:cNvGrpSpPr/>
          <p:nvPr/>
        </p:nvGrpSpPr>
        <p:grpSpPr>
          <a:xfrm>
            <a:off x="6195561" y="3800846"/>
            <a:ext cx="2036227" cy="994594"/>
            <a:chOff x="5504687" y="3566161"/>
            <a:chExt cx="2036227" cy="994594"/>
          </a:xfrm>
        </p:grpSpPr>
        <p:sp>
          <p:nvSpPr>
            <p:cNvPr id="14" name="Oval 13">
              <a:extLst>
                <a:ext uri="{FF2B5EF4-FFF2-40B4-BE49-F238E27FC236}">
                  <a16:creationId xmlns:a16="http://schemas.microsoft.com/office/drawing/2014/main" id="{D4648C74-720D-FE48-BE40-CA35FB29C0FE}"/>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EA503C-4FB2-4C41-A299-224874D6BC8D}"/>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lgn="l"/>
                  <a14:m>
                    <m:oMathPara xmlns:m="http://schemas.openxmlformats.org/officeDocument/2006/math">
                      <m:oMathParaPr>
                        <m:jc m:val="centerGroup"/>
                      </m:oMathParaPr>
                      <m:oMath xmlns:m="http://schemas.openxmlformats.org/officeDocument/2006/math">
                        <m:r>
                          <a:rPr lang="en-CN" sz="2000" i="1" smtClean="0">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17" name="TextBox 16">
                  <a:extLst>
                    <a:ext uri="{FF2B5EF4-FFF2-40B4-BE49-F238E27FC236}">
                      <a16:creationId xmlns:a16="http://schemas.microsoft.com/office/drawing/2014/main" id="{06EA503C-4FB2-4C41-A299-224874D6BC8D}"/>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5"/>
                  <a:stretch>
                    <a:fillRect l="-5208" t="-5263" r="-4167"/>
                  </a:stretch>
                </a:blipFill>
              </p:spPr>
              <p:txBody>
                <a:bodyPr/>
                <a:lstStyle/>
                <a:p>
                  <a:r>
                    <a:rPr lang="en-CN">
                      <a:noFill/>
                    </a:rPr>
                    <a:t> </a:t>
                  </a:r>
                </a:p>
              </p:txBody>
            </p:sp>
          </mc:Fallback>
        </mc:AlternateContent>
      </p:grpSp>
      <p:cxnSp>
        <p:nvCxnSpPr>
          <p:cNvPr id="19" name="Straight Arrow Connector 18">
            <a:extLst>
              <a:ext uri="{FF2B5EF4-FFF2-40B4-BE49-F238E27FC236}">
                <a16:creationId xmlns:a16="http://schemas.microsoft.com/office/drawing/2014/main" id="{D6079737-29CB-BE48-B618-D077215A67F2}"/>
              </a:ext>
            </a:extLst>
          </p:cNvPr>
          <p:cNvCxnSpPr>
            <a:cxnSpLocks/>
          </p:cNvCxnSpPr>
          <p:nvPr/>
        </p:nvCxnSpPr>
        <p:spPr>
          <a:xfrm>
            <a:off x="8231788" y="430250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2B89F08-11B2-8F43-B8A7-85830CE8238A}"/>
                  </a:ext>
                </a:extLst>
              </p:cNvPr>
              <p:cNvSpPr/>
              <p:nvPr/>
            </p:nvSpPr>
            <p:spPr>
              <a:xfrm>
                <a:off x="8946347" y="3890116"/>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20" name="Rectangle 19">
                <a:extLst>
                  <a:ext uri="{FF2B5EF4-FFF2-40B4-BE49-F238E27FC236}">
                    <a16:creationId xmlns:a16="http://schemas.microsoft.com/office/drawing/2014/main" id="{12B89F08-11B2-8F43-B8A7-85830CE8238A}"/>
                  </a:ext>
                </a:extLst>
              </p:cNvPr>
              <p:cNvSpPr>
                <a:spLocks noRot="1" noChangeAspect="1" noMove="1" noResize="1" noEditPoints="1" noAdjustHandles="1" noChangeArrowheads="1" noChangeShapeType="1" noTextEdit="1"/>
              </p:cNvSpPr>
              <p:nvPr/>
            </p:nvSpPr>
            <p:spPr>
              <a:xfrm>
                <a:off x="8946347" y="3890116"/>
                <a:ext cx="2353028" cy="768096"/>
              </a:xfrm>
              <a:prstGeom prst="rect">
                <a:avLst/>
              </a:prstGeom>
              <a:blipFill>
                <a:blip r:embed="rId6"/>
                <a:stretch>
                  <a:fillRect/>
                </a:stretch>
              </a:blipFill>
              <a:ln w="66675">
                <a:solidFill>
                  <a:schemeClr val="accent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B1CE7C9D-C4A7-F04A-889D-0EDC45A95793}"/>
                  </a:ext>
                </a:extLst>
              </p:cNvPr>
              <p:cNvSpPr txBox="1"/>
              <p:nvPr/>
            </p:nvSpPr>
            <p:spPr>
              <a:xfrm>
                <a:off x="6377650" y="1935020"/>
                <a:ext cx="5019619"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目标函数未知</a:t>
                </a:r>
                <a:endParaRPr lang="en-US" altLang="zh-CN" sz="2800" spc="-10" dirty="0">
                  <a:latin typeface="+mn-ea"/>
                </a:endParaRPr>
              </a:p>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oMath>
                </a14:m>
                <a:r>
                  <a:rPr lang="zh-CN" altLang="en-US" sz="2800" spc="-10" dirty="0">
                    <a:latin typeface="+mn-ea"/>
                  </a:rPr>
                  <a:t>尽可能接近</a:t>
                </a:r>
                <a14:m>
                  <m:oMath xmlns:m="http://schemas.openxmlformats.org/officeDocument/2006/math">
                    <m:r>
                      <a:rPr lang="en-US" altLang="zh-CN" sz="2800" i="1" spc="-10" dirty="0" smtClean="0">
                        <a:solidFill>
                          <a:schemeClr val="accent4">
                            <a:lumMod val="50000"/>
                          </a:schemeClr>
                        </a:solidFill>
                        <a:latin typeface="Cambria Math" panose="02040503050406030204" pitchFamily="18" charset="0"/>
                      </a:rPr>
                      <m:t>𝑓</m:t>
                    </m:r>
                  </m:oMath>
                </a14:m>
                <a:endParaRPr lang="en-US" altLang="zh-CN" sz="2800" spc="-10" dirty="0">
                  <a:latin typeface="+mn-ea"/>
                </a:endParaRPr>
              </a:p>
            </p:txBody>
          </p:sp>
        </mc:Choice>
        <mc:Fallback xmlns="">
          <p:sp>
            <p:nvSpPr>
              <p:cNvPr id="22" name="文本框 119">
                <a:extLst>
                  <a:ext uri="{FF2B5EF4-FFF2-40B4-BE49-F238E27FC236}">
                    <a16:creationId xmlns:a16="http://schemas.microsoft.com/office/drawing/2014/main" id="{B1CE7C9D-C4A7-F04A-889D-0EDC45A95793}"/>
                  </a:ext>
                </a:extLst>
              </p:cNvPr>
              <p:cNvSpPr txBox="1">
                <a:spLocks noRot="1" noChangeAspect="1" noMove="1" noResize="1" noEditPoints="1" noAdjustHandles="1" noChangeArrowheads="1" noChangeShapeType="1" noTextEdit="1"/>
              </p:cNvSpPr>
              <p:nvPr/>
            </p:nvSpPr>
            <p:spPr>
              <a:xfrm>
                <a:off x="6377650" y="1935020"/>
                <a:ext cx="5019619" cy="1082604"/>
              </a:xfrm>
              <a:prstGeom prst="rect">
                <a:avLst/>
              </a:prstGeom>
              <a:blipFill>
                <a:blip r:embed="rId7"/>
                <a:stretch>
                  <a:fillRect l="-2273" t="-2326"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119">
                <a:extLst>
                  <a:ext uri="{FF2B5EF4-FFF2-40B4-BE49-F238E27FC236}">
                    <a16:creationId xmlns:a16="http://schemas.microsoft.com/office/drawing/2014/main" id="{9A99D055-A108-8E44-843C-FA8ED372D952}"/>
                  </a:ext>
                </a:extLst>
              </p:cNvPr>
              <p:cNvSpPr txBox="1"/>
              <p:nvPr/>
            </p:nvSpPr>
            <p:spPr>
              <a:xfrm>
                <a:off x="6696710" y="5159868"/>
                <a:ext cx="4407044" cy="565539"/>
              </a:xfrm>
              <a:prstGeom prst="rect">
                <a:avLst/>
              </a:prstGeom>
              <a:noFill/>
            </p:spPr>
            <p:txBody>
              <a:bodyPr wrap="square" rtlCol="0">
                <a:spAutoFit/>
              </a:bodyPr>
              <a:lstStyle/>
              <a:p>
                <a:pPr>
                  <a:lnSpc>
                    <a:spcPct val="120000"/>
                  </a:lnSpc>
                </a:pPr>
                <a:r>
                  <a:rPr lang="zh-CN" altLang="en-US" sz="2800" b="1" spc="-10" dirty="0">
                    <a:solidFill>
                      <a:schemeClr val="accent1">
                        <a:lumMod val="75000"/>
                      </a:schemeClr>
                    </a:solidFill>
                    <a:latin typeface="+mn-ea"/>
                  </a:rPr>
                  <a:t>最终的假设</a:t>
                </a:r>
                <a14:m>
                  <m:oMath xmlns:m="http://schemas.openxmlformats.org/officeDocument/2006/math">
                    <m:r>
                      <a:rPr lang="en-US" altLang="zh-CN" sz="2800" b="1" i="1" spc="-10" dirty="0" smtClean="0">
                        <a:solidFill>
                          <a:srgbClr val="7030A0"/>
                        </a:solidFill>
                        <a:latin typeface="Cambria Math" panose="02040503050406030204" pitchFamily="18" charset="0"/>
                      </a:rPr>
                      <m:t>𝒈</m:t>
                    </m:r>
                  </m:oMath>
                </a14:m>
                <a:r>
                  <a:rPr lang="zh-CN" altLang="en-CN" sz="2800" b="1" spc="-10" dirty="0">
                    <a:solidFill>
                      <a:schemeClr val="accent1">
                        <a:lumMod val="75000"/>
                      </a:schemeClr>
                    </a:solidFill>
                    <a:latin typeface="+mn-ea"/>
                  </a:rPr>
                  <a:t>长什么样</a:t>
                </a:r>
                <a:r>
                  <a:rPr lang="zh-CN" altLang="en-US" sz="2800" b="1" spc="-10" dirty="0">
                    <a:solidFill>
                      <a:schemeClr val="accent1">
                        <a:lumMod val="75000"/>
                      </a:schemeClr>
                    </a:solidFill>
                    <a:latin typeface="+mn-ea"/>
                  </a:rPr>
                  <a:t>呢？</a:t>
                </a:r>
                <a:endParaRPr lang="en-US" altLang="zh-CN" sz="2800" b="1" spc="-10" dirty="0">
                  <a:solidFill>
                    <a:schemeClr val="accent1">
                      <a:lumMod val="75000"/>
                    </a:schemeClr>
                  </a:solidFill>
                  <a:latin typeface="+mn-ea"/>
                </a:endParaRPr>
              </a:p>
            </p:txBody>
          </p:sp>
        </mc:Choice>
        <mc:Fallback xmlns="">
          <p:sp>
            <p:nvSpPr>
              <p:cNvPr id="23" name="文本框 119">
                <a:extLst>
                  <a:ext uri="{FF2B5EF4-FFF2-40B4-BE49-F238E27FC236}">
                    <a16:creationId xmlns:a16="http://schemas.microsoft.com/office/drawing/2014/main" id="{9A99D055-A108-8E44-843C-FA8ED372D952}"/>
                  </a:ext>
                </a:extLst>
              </p:cNvPr>
              <p:cNvSpPr txBox="1">
                <a:spLocks noRot="1" noChangeAspect="1" noMove="1" noResize="1" noEditPoints="1" noAdjustHandles="1" noChangeArrowheads="1" noChangeShapeType="1" noTextEdit="1"/>
              </p:cNvSpPr>
              <p:nvPr/>
            </p:nvSpPr>
            <p:spPr>
              <a:xfrm>
                <a:off x="6696710" y="5159868"/>
                <a:ext cx="4407044" cy="565539"/>
              </a:xfrm>
              <a:prstGeom prst="rect">
                <a:avLst/>
              </a:prstGeom>
              <a:blipFill>
                <a:blip r:embed="rId8"/>
                <a:stretch>
                  <a:fillRect l="-2874" t="-4444" r="-862" b="-3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E97D98C6-3E03-A449-B4AA-629A40CB1187}"/>
                  </a:ext>
                </a:extLst>
              </p:cNvPr>
              <p:cNvSpPr txBox="1"/>
              <p:nvPr/>
            </p:nvSpPr>
            <p:spPr>
              <a:xfrm>
                <a:off x="6696710" y="5725407"/>
                <a:ext cx="5349240" cy="565539"/>
              </a:xfrm>
              <a:prstGeom prst="rect">
                <a:avLst/>
              </a:prstGeom>
              <a:noFill/>
            </p:spPr>
            <p:txBody>
              <a:bodyPr wrap="square" rtlCol="0">
                <a:spAutoFit/>
              </a:bodyPr>
              <a:lstStyle/>
              <a:p>
                <a:pPr>
                  <a:lnSpc>
                    <a:spcPct val="120000"/>
                  </a:lnSpc>
                </a:pPr>
                <a:r>
                  <a:rPr lang="zh-CN" altLang="en-US" sz="2800" spc="-10" dirty="0">
                    <a:solidFill>
                      <a:schemeClr val="tx1"/>
                    </a:solidFill>
                    <a:latin typeface="+mn-ea"/>
                  </a:rPr>
                  <a:t>从一备选的</a:t>
                </a:r>
                <a:r>
                  <a:rPr lang="zh-CN" altLang="en-US" sz="2800" spc="-10" dirty="0">
                    <a:solidFill>
                      <a:srgbClr val="FF0000"/>
                    </a:solidFill>
                    <a:latin typeface="+mn-ea"/>
                  </a:rPr>
                  <a:t>假设集合</a:t>
                </a:r>
                <a14:m>
                  <m:oMath xmlns:m="http://schemas.openxmlformats.org/officeDocument/2006/math">
                    <m:r>
                      <a:rPr lang="en-CN" sz="2800" b="0" i="1" dirty="0">
                        <a:solidFill>
                          <a:srgbClr val="FF0000"/>
                        </a:solidFill>
                        <a:latin typeface="Cambria Math" panose="02040503050406030204" pitchFamily="18" charset="0"/>
                        <a:ea typeface="Cambria Math" panose="02040503050406030204" pitchFamily="18" charset="0"/>
                      </a:rPr>
                      <m:t>ℋ</m:t>
                    </m:r>
                  </m:oMath>
                </a14:m>
                <a:r>
                  <a:rPr lang="en-CN" sz="2800" dirty="0">
                    <a:solidFill>
                      <a:schemeClr val="tx1"/>
                    </a:solidFill>
                    <a:latin typeface="+mn-ea"/>
                  </a:rPr>
                  <a:t>中选取</a:t>
                </a:r>
              </a:p>
            </p:txBody>
          </p:sp>
        </mc:Choice>
        <mc:Fallback xmlns="">
          <p:sp>
            <p:nvSpPr>
              <p:cNvPr id="21" name="文本框 119">
                <a:extLst>
                  <a:ext uri="{FF2B5EF4-FFF2-40B4-BE49-F238E27FC236}">
                    <a16:creationId xmlns:a16="http://schemas.microsoft.com/office/drawing/2014/main" id="{E97D98C6-3E03-A449-B4AA-629A40CB1187}"/>
                  </a:ext>
                </a:extLst>
              </p:cNvPr>
              <p:cNvSpPr txBox="1">
                <a:spLocks noRot="1" noChangeAspect="1" noMove="1" noResize="1" noEditPoints="1" noAdjustHandles="1" noChangeArrowheads="1" noChangeShapeType="1" noTextEdit="1"/>
              </p:cNvSpPr>
              <p:nvPr/>
            </p:nvSpPr>
            <p:spPr>
              <a:xfrm>
                <a:off x="6696710" y="5725407"/>
                <a:ext cx="5349240" cy="565539"/>
              </a:xfrm>
              <a:prstGeom prst="rect">
                <a:avLst/>
              </a:prstGeom>
              <a:blipFill>
                <a:blip r:embed="rId9"/>
                <a:stretch>
                  <a:fillRect l="-2370" t="-4348" b="-28261"/>
                </a:stretch>
              </a:blipFill>
            </p:spPr>
            <p:txBody>
              <a:bodyPr/>
              <a:lstStyle/>
              <a:p>
                <a:r>
                  <a:rPr lang="en-CN">
                    <a:noFill/>
                  </a:rPr>
                  <a:t> </a:t>
                </a:r>
              </a:p>
            </p:txBody>
          </p:sp>
        </mc:Fallback>
      </mc:AlternateContent>
    </p:spTree>
    <p:extLst>
      <p:ext uri="{BB962C8B-B14F-4D97-AF65-F5344CB8AC3E}">
        <p14:creationId xmlns:p14="http://schemas.microsoft.com/office/powerpoint/2010/main" val="29656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a:t>
            </a:r>
            <a:r>
              <a:rPr lang="zh-CN" altLang="en-US" sz="3200" spc="-10" dirty="0">
                <a:solidFill>
                  <a:srgbClr val="FF0000"/>
                </a:solidFill>
                <a:latin typeface="+mn-ea"/>
              </a:rPr>
              <a:t>工作流程</a:t>
            </a:r>
            <a:r>
              <a:rPr lang="zh-CN" altLang="en-US" sz="3200" spc="-10" dirty="0">
                <a:latin typeface="+mn-ea"/>
              </a:rPr>
              <a:t>：</a:t>
            </a:r>
            <a:endParaRPr lang="en-US" altLang="zh-CN" sz="3200" spc="-10" dirty="0">
              <a:latin typeface="+mn-ea"/>
            </a:endParaRP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3B66B512-DE55-C545-8BF4-82BC213C9B4D}"/>
                  </a:ext>
                </a:extLst>
              </p:cNvPr>
              <p:cNvSpPr/>
              <p:nvPr/>
            </p:nvSpPr>
            <p:spPr>
              <a:xfrm>
                <a:off x="2006456" y="2075201"/>
                <a:ext cx="2724913" cy="889699"/>
              </a:xfrm>
              <a:prstGeom prst="round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4">
                        <a:lumMod val="50000"/>
                      </a:schemeClr>
                    </a:solidFill>
                  </a:rPr>
                  <a:t>未知的目标函数</a:t>
                </a:r>
              </a:p>
              <a:p>
                <a:pPr algn="ctr"/>
                <a14:m>
                  <m:oMathPara xmlns:m="http://schemas.openxmlformats.org/officeDocument/2006/math">
                    <m:oMathParaPr>
                      <m:jc m:val="centerGroup"/>
                    </m:oMathParaPr>
                    <m:oMath xmlns:m="http://schemas.openxmlformats.org/officeDocument/2006/math">
                      <m:r>
                        <a:rPr lang="en-US" sz="2000" b="0" i="1" smtClean="0">
                          <a:solidFill>
                            <a:schemeClr val="accent4">
                              <a:lumMod val="50000"/>
                            </a:schemeClr>
                          </a:solidFill>
                          <a:latin typeface="Cambria Math" panose="02040503050406030204" pitchFamily="18" charset="0"/>
                        </a:rPr>
                        <m:t>𝑓</m:t>
                      </m:r>
                      <m:r>
                        <a:rPr lang="en-US" sz="2000" b="0" i="1" smtClean="0">
                          <a:solidFill>
                            <a:schemeClr val="accent4">
                              <a:lumMod val="50000"/>
                            </a:schemeClr>
                          </a:solidFill>
                          <a:latin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𝒳</m:t>
                      </m:r>
                      <m:r>
                        <a:rPr lang="en-US" sz="2000" b="0" i="1" smtClean="0">
                          <a:solidFill>
                            <a:schemeClr val="accent4">
                              <a:lumMod val="50000"/>
                            </a:schemeClr>
                          </a:solidFill>
                          <a:latin typeface="Cambria Math" panose="02040503050406030204" pitchFamily="18" charset="0"/>
                          <a:ea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𝒴</m:t>
                      </m:r>
                    </m:oMath>
                  </m:oMathPara>
                </a14:m>
                <a:endParaRPr lang="en-CN" sz="2000" dirty="0">
                  <a:solidFill>
                    <a:schemeClr val="accent4">
                      <a:lumMod val="50000"/>
                    </a:schemeClr>
                  </a:solidFill>
                </a:endParaRPr>
              </a:p>
            </p:txBody>
          </p:sp>
        </mc:Choice>
        <mc:Fallback xmlns="">
          <p:sp>
            <p:nvSpPr>
              <p:cNvPr id="3" name="Rounded Rectangle 2">
                <a:extLst>
                  <a:ext uri="{FF2B5EF4-FFF2-40B4-BE49-F238E27FC236}">
                    <a16:creationId xmlns:a16="http://schemas.microsoft.com/office/drawing/2014/main" id="{3B66B512-DE55-C545-8BF4-82BC213C9B4D}"/>
                  </a:ext>
                </a:extLst>
              </p:cNvPr>
              <p:cNvSpPr>
                <a:spLocks noRot="1" noChangeAspect="1" noMove="1" noResize="1" noEditPoints="1" noAdjustHandles="1" noChangeArrowheads="1" noChangeShapeType="1" noTextEdit="1"/>
              </p:cNvSpPr>
              <p:nvPr/>
            </p:nvSpPr>
            <p:spPr>
              <a:xfrm>
                <a:off x="2006456" y="2075201"/>
                <a:ext cx="2724913" cy="889699"/>
              </a:xfrm>
              <a:prstGeom prst="roundRect">
                <a:avLst/>
              </a:prstGeom>
              <a:blipFill>
                <a:blip r:embed="rId3"/>
                <a:stretch>
                  <a:fillRect/>
                </a:stretch>
              </a:blipFill>
              <a:ln w="63500">
                <a:solidFill>
                  <a:schemeClr val="bg2">
                    <a:lumMod val="50000"/>
                  </a:schemeClr>
                </a:solidFill>
              </a:ln>
            </p:spPr>
            <p:txBody>
              <a:bodyPr/>
              <a:lstStyle/>
              <a:p>
                <a:r>
                  <a:rPr lang="en-CN">
                    <a:noFill/>
                  </a:rPr>
                  <a:t> </a:t>
                </a:r>
              </a:p>
            </p:txBody>
          </p:sp>
        </mc:Fallback>
      </mc:AlternateContent>
      <p:sp>
        <p:nvSpPr>
          <p:cNvPr id="7" name="TextBox 6">
            <a:extLst>
              <a:ext uri="{FF2B5EF4-FFF2-40B4-BE49-F238E27FC236}">
                <a16:creationId xmlns:a16="http://schemas.microsoft.com/office/drawing/2014/main" id="{00FC228B-7F4A-1042-A8CF-83B06AE56CCF}"/>
              </a:ext>
            </a:extLst>
          </p:cNvPr>
          <p:cNvSpPr txBox="1"/>
          <p:nvPr/>
        </p:nvSpPr>
        <p:spPr>
          <a:xfrm>
            <a:off x="1951592" y="3009672"/>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理想的信用卡批准公式</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cxnSp>
        <p:nvCxnSpPr>
          <p:cNvPr id="8" name="Straight Arrow Connector 7">
            <a:extLst>
              <a:ext uri="{FF2B5EF4-FFF2-40B4-BE49-F238E27FC236}">
                <a16:creationId xmlns:a16="http://schemas.microsoft.com/office/drawing/2014/main" id="{7D157FE9-802A-B842-B309-46F47A6BE32B}"/>
              </a:ext>
            </a:extLst>
          </p:cNvPr>
          <p:cNvCxnSpPr>
            <a:cxnSpLocks/>
          </p:cNvCxnSpPr>
          <p:nvPr/>
        </p:nvCxnSpPr>
        <p:spPr>
          <a:xfrm>
            <a:off x="3430805" y="3423775"/>
            <a:ext cx="0" cy="423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D9575A-C5B9-4C40-A4D7-64287D1FBB6D}"/>
                  </a:ext>
                </a:extLst>
              </p:cNvPr>
              <p:cNvSpPr/>
              <p:nvPr/>
            </p:nvSpPr>
            <p:spPr>
              <a:xfrm>
                <a:off x="1374514" y="3890116"/>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10" name="Rectangle 9">
                <a:extLst>
                  <a:ext uri="{FF2B5EF4-FFF2-40B4-BE49-F238E27FC236}">
                    <a16:creationId xmlns:a16="http://schemas.microsoft.com/office/drawing/2014/main" id="{0ED9575A-C5B9-4C40-A4D7-64287D1FBB6D}"/>
                  </a:ext>
                </a:extLst>
              </p:cNvPr>
              <p:cNvSpPr>
                <a:spLocks noRot="1" noChangeAspect="1" noMove="1" noResize="1" noEditPoints="1" noAdjustHandles="1" noChangeArrowheads="1" noChangeShapeType="1" noTextEdit="1"/>
              </p:cNvSpPr>
              <p:nvPr/>
            </p:nvSpPr>
            <p:spPr>
              <a:xfrm>
                <a:off x="1374514" y="3890116"/>
                <a:ext cx="4112581" cy="768096"/>
              </a:xfrm>
              <a:prstGeom prst="rect">
                <a:avLst/>
              </a:prstGeom>
              <a:blipFill>
                <a:blip r:embed="rId4"/>
                <a:stretch>
                  <a:fillRect/>
                </a:stretch>
              </a:blipFill>
              <a:ln w="66675">
                <a:solidFill>
                  <a:schemeClr val="accent1"/>
                </a:solidFill>
              </a:ln>
            </p:spPr>
            <p:txBody>
              <a:bodyPr/>
              <a:lstStyle/>
              <a:p>
                <a:r>
                  <a:rPr lang="en-CN">
                    <a:noFill/>
                  </a:rPr>
                  <a:t> </a:t>
                </a:r>
              </a:p>
            </p:txBody>
          </p:sp>
        </mc:Fallback>
      </mc:AlternateContent>
      <p:cxnSp>
        <p:nvCxnSpPr>
          <p:cNvPr id="12" name="Straight Arrow Connector 11">
            <a:extLst>
              <a:ext uri="{FF2B5EF4-FFF2-40B4-BE49-F238E27FC236}">
                <a16:creationId xmlns:a16="http://schemas.microsoft.com/office/drawing/2014/main" id="{57DFC76E-F630-AA45-9146-6FE79FBC61F2}"/>
              </a:ext>
            </a:extLst>
          </p:cNvPr>
          <p:cNvCxnSpPr>
            <a:cxnSpLocks/>
          </p:cNvCxnSpPr>
          <p:nvPr/>
        </p:nvCxnSpPr>
        <p:spPr>
          <a:xfrm>
            <a:off x="5487095" y="4298143"/>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8B11F5-EE82-324A-A131-05EB952D9671}"/>
              </a:ext>
            </a:extLst>
          </p:cNvPr>
          <p:cNvSpPr txBox="1"/>
          <p:nvPr/>
        </p:nvSpPr>
        <p:spPr>
          <a:xfrm>
            <a:off x="1995880" y="4683545"/>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银行历史批准好坏的记录</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grpSp>
        <p:nvGrpSpPr>
          <p:cNvPr id="18" name="Group 17">
            <a:extLst>
              <a:ext uri="{FF2B5EF4-FFF2-40B4-BE49-F238E27FC236}">
                <a16:creationId xmlns:a16="http://schemas.microsoft.com/office/drawing/2014/main" id="{30294816-7AC0-5F4A-98AE-284023DB58F2}"/>
              </a:ext>
            </a:extLst>
          </p:cNvPr>
          <p:cNvGrpSpPr/>
          <p:nvPr/>
        </p:nvGrpSpPr>
        <p:grpSpPr>
          <a:xfrm>
            <a:off x="6195561" y="3800846"/>
            <a:ext cx="2036227" cy="994594"/>
            <a:chOff x="5504687" y="3566161"/>
            <a:chExt cx="2036227" cy="994594"/>
          </a:xfrm>
        </p:grpSpPr>
        <p:sp>
          <p:nvSpPr>
            <p:cNvPr id="14" name="Oval 13">
              <a:extLst>
                <a:ext uri="{FF2B5EF4-FFF2-40B4-BE49-F238E27FC236}">
                  <a16:creationId xmlns:a16="http://schemas.microsoft.com/office/drawing/2014/main" id="{D4648C74-720D-FE48-BE40-CA35FB29C0FE}"/>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EA503C-4FB2-4C41-A299-224874D6BC8D}"/>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lgn="l"/>
                  <a14:m>
                    <m:oMathPara xmlns:m="http://schemas.openxmlformats.org/officeDocument/2006/math">
                      <m:oMathParaPr>
                        <m:jc m:val="centerGroup"/>
                      </m:oMathParaPr>
                      <m:oMath xmlns:m="http://schemas.openxmlformats.org/officeDocument/2006/math">
                        <m:r>
                          <a:rPr lang="en-CN" sz="2000" i="1" smtClean="0">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17" name="TextBox 16">
                  <a:extLst>
                    <a:ext uri="{FF2B5EF4-FFF2-40B4-BE49-F238E27FC236}">
                      <a16:creationId xmlns:a16="http://schemas.microsoft.com/office/drawing/2014/main" id="{06EA503C-4FB2-4C41-A299-224874D6BC8D}"/>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5"/>
                  <a:stretch>
                    <a:fillRect l="-5208" t="-5263" r="-4167"/>
                  </a:stretch>
                </a:blipFill>
              </p:spPr>
              <p:txBody>
                <a:bodyPr/>
                <a:lstStyle/>
                <a:p>
                  <a:r>
                    <a:rPr lang="en-CN">
                      <a:noFill/>
                    </a:rPr>
                    <a:t> </a:t>
                  </a:r>
                </a:p>
              </p:txBody>
            </p:sp>
          </mc:Fallback>
        </mc:AlternateContent>
      </p:grpSp>
      <p:cxnSp>
        <p:nvCxnSpPr>
          <p:cNvPr id="19" name="Straight Arrow Connector 18">
            <a:extLst>
              <a:ext uri="{FF2B5EF4-FFF2-40B4-BE49-F238E27FC236}">
                <a16:creationId xmlns:a16="http://schemas.microsoft.com/office/drawing/2014/main" id="{D6079737-29CB-BE48-B618-D077215A67F2}"/>
              </a:ext>
            </a:extLst>
          </p:cNvPr>
          <p:cNvCxnSpPr>
            <a:cxnSpLocks/>
          </p:cNvCxnSpPr>
          <p:nvPr/>
        </p:nvCxnSpPr>
        <p:spPr>
          <a:xfrm>
            <a:off x="8231788" y="430250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2B89F08-11B2-8F43-B8A7-85830CE8238A}"/>
                  </a:ext>
                </a:extLst>
              </p:cNvPr>
              <p:cNvSpPr/>
              <p:nvPr/>
            </p:nvSpPr>
            <p:spPr>
              <a:xfrm>
                <a:off x="8946347" y="3890116"/>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20" name="Rectangle 19">
                <a:extLst>
                  <a:ext uri="{FF2B5EF4-FFF2-40B4-BE49-F238E27FC236}">
                    <a16:creationId xmlns:a16="http://schemas.microsoft.com/office/drawing/2014/main" id="{12B89F08-11B2-8F43-B8A7-85830CE8238A}"/>
                  </a:ext>
                </a:extLst>
              </p:cNvPr>
              <p:cNvSpPr>
                <a:spLocks noRot="1" noChangeAspect="1" noMove="1" noResize="1" noEditPoints="1" noAdjustHandles="1" noChangeArrowheads="1" noChangeShapeType="1" noTextEdit="1"/>
              </p:cNvSpPr>
              <p:nvPr/>
            </p:nvSpPr>
            <p:spPr>
              <a:xfrm>
                <a:off x="8946347" y="3890116"/>
                <a:ext cx="2353028" cy="768096"/>
              </a:xfrm>
              <a:prstGeom prst="rect">
                <a:avLst/>
              </a:prstGeom>
              <a:blipFill>
                <a:blip r:embed="rId6"/>
                <a:stretch>
                  <a:fillRect/>
                </a:stretch>
              </a:blipFill>
              <a:ln w="66675">
                <a:solidFill>
                  <a:schemeClr val="accent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B1CE7C9D-C4A7-F04A-889D-0EDC45A95793}"/>
                  </a:ext>
                </a:extLst>
              </p:cNvPr>
              <p:cNvSpPr txBox="1"/>
              <p:nvPr/>
            </p:nvSpPr>
            <p:spPr>
              <a:xfrm>
                <a:off x="6377650" y="1935020"/>
                <a:ext cx="5019619"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目标函数未知</a:t>
                </a:r>
                <a:endParaRPr lang="en-US" altLang="zh-CN" sz="2800" spc="-10" dirty="0">
                  <a:latin typeface="+mn-ea"/>
                </a:endParaRPr>
              </a:p>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oMath>
                </a14:m>
                <a:r>
                  <a:rPr lang="zh-CN" altLang="en-US" sz="2800" spc="-10" dirty="0">
                    <a:latin typeface="+mn-ea"/>
                  </a:rPr>
                  <a:t>尽可能接近</a:t>
                </a:r>
                <a14:m>
                  <m:oMath xmlns:m="http://schemas.openxmlformats.org/officeDocument/2006/math">
                    <m:r>
                      <a:rPr lang="en-US" altLang="zh-CN" sz="2800" i="1" spc="-10" dirty="0" smtClean="0">
                        <a:solidFill>
                          <a:schemeClr val="accent4">
                            <a:lumMod val="50000"/>
                          </a:schemeClr>
                        </a:solidFill>
                        <a:latin typeface="Cambria Math" panose="02040503050406030204" pitchFamily="18" charset="0"/>
                      </a:rPr>
                      <m:t>𝑓</m:t>
                    </m:r>
                  </m:oMath>
                </a14:m>
                <a:endParaRPr lang="en-US" altLang="zh-CN" sz="2800" spc="-10" dirty="0">
                  <a:latin typeface="+mn-ea"/>
                </a:endParaRPr>
              </a:p>
            </p:txBody>
          </p:sp>
        </mc:Choice>
        <mc:Fallback xmlns="">
          <p:sp>
            <p:nvSpPr>
              <p:cNvPr id="22" name="文本框 119">
                <a:extLst>
                  <a:ext uri="{FF2B5EF4-FFF2-40B4-BE49-F238E27FC236}">
                    <a16:creationId xmlns:a16="http://schemas.microsoft.com/office/drawing/2014/main" id="{B1CE7C9D-C4A7-F04A-889D-0EDC45A95793}"/>
                  </a:ext>
                </a:extLst>
              </p:cNvPr>
              <p:cNvSpPr txBox="1">
                <a:spLocks noRot="1" noChangeAspect="1" noMove="1" noResize="1" noEditPoints="1" noAdjustHandles="1" noChangeArrowheads="1" noChangeShapeType="1" noTextEdit="1"/>
              </p:cNvSpPr>
              <p:nvPr/>
            </p:nvSpPr>
            <p:spPr>
              <a:xfrm>
                <a:off x="6377650" y="1935020"/>
                <a:ext cx="5019619" cy="1082604"/>
              </a:xfrm>
              <a:prstGeom prst="rect">
                <a:avLst/>
              </a:prstGeom>
              <a:blipFill>
                <a:blip r:embed="rId7"/>
                <a:stretch>
                  <a:fillRect l="-2273" t="-2326" b="-16279"/>
                </a:stretch>
              </a:blipFill>
            </p:spPr>
            <p:txBody>
              <a:bodyPr/>
              <a:lstStyle/>
              <a:p>
                <a:r>
                  <a:rPr lang="en-CN">
                    <a:noFill/>
                  </a:rPr>
                  <a:t> </a:t>
                </a:r>
              </a:p>
            </p:txBody>
          </p:sp>
        </mc:Fallback>
      </mc:AlternateContent>
      <p:grpSp>
        <p:nvGrpSpPr>
          <p:cNvPr id="21" name="Group 20">
            <a:extLst>
              <a:ext uri="{FF2B5EF4-FFF2-40B4-BE49-F238E27FC236}">
                <a16:creationId xmlns:a16="http://schemas.microsoft.com/office/drawing/2014/main" id="{3236A0B5-3629-DC43-AB6D-66E7E2823F84}"/>
              </a:ext>
            </a:extLst>
          </p:cNvPr>
          <p:cNvGrpSpPr/>
          <p:nvPr/>
        </p:nvGrpSpPr>
        <p:grpSpPr>
          <a:xfrm>
            <a:off x="2730138" y="5174648"/>
            <a:ext cx="2013474" cy="920888"/>
            <a:chOff x="5504687" y="3566161"/>
            <a:chExt cx="2036227" cy="994594"/>
          </a:xfrm>
        </p:grpSpPr>
        <p:sp>
          <p:nvSpPr>
            <p:cNvPr id="24" name="Oval 23">
              <a:extLst>
                <a:ext uri="{FF2B5EF4-FFF2-40B4-BE49-F238E27FC236}">
                  <a16:creationId xmlns:a16="http://schemas.microsoft.com/office/drawing/2014/main" id="{B8696B4D-BD69-9640-872C-3DCF4DA56AB3}"/>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5013B9E-28D6-DA44-9031-F5AFD9E241C4}"/>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假设集合</a:t>
                  </a:r>
                </a:p>
                <a:p>
                  <a:pPr algn="l"/>
                  <a14:m>
                    <m:oMathPara xmlns:m="http://schemas.openxmlformats.org/officeDocument/2006/math">
                      <m:oMathParaPr>
                        <m:jc m:val="centerGroup"/>
                      </m:oMathParaPr>
                      <m:oMath xmlns:m="http://schemas.openxmlformats.org/officeDocument/2006/math">
                        <m:r>
                          <a:rPr lang="en-CN" sz="2000" i="1" dirty="0" smtClean="0">
                            <a:solidFill>
                              <a:srgbClr val="FF0000"/>
                            </a:solidFill>
                            <a:latin typeface="Cambria Math" panose="02040503050406030204" pitchFamily="18" charset="0"/>
                            <a:ea typeface="Cambria Math" panose="02040503050406030204" pitchFamily="18" charset="0"/>
                          </a:rPr>
                          <m:t>ℋ</m:t>
                        </m:r>
                      </m:oMath>
                    </m:oMathPara>
                  </a14:m>
                  <a:endParaRPr lang="en-CN" sz="2000" dirty="0">
                    <a:solidFill>
                      <a:srgbClr val="FF0000"/>
                    </a:solidFill>
                    <a:latin typeface="+mn-ea"/>
                  </a:endParaRPr>
                </a:p>
              </p:txBody>
            </p:sp>
          </mc:Choice>
          <mc:Fallback xmlns="">
            <p:sp>
              <p:nvSpPr>
                <p:cNvPr id="16" name="TextBox 15">
                  <a:extLst>
                    <a:ext uri="{FF2B5EF4-FFF2-40B4-BE49-F238E27FC236}">
                      <a16:creationId xmlns:a16="http://schemas.microsoft.com/office/drawing/2014/main" id="{A9F48EDB-3AE2-B044-83E7-3CA172416F7B}"/>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8"/>
                  <a:stretch>
                    <a:fillRect l="-5263" t="-5769" r="-6316" b="-3846"/>
                  </a:stretch>
                </a:blipFill>
              </p:spPr>
              <p:txBody>
                <a:bodyPr/>
                <a:lstStyle/>
                <a:p>
                  <a:r>
                    <a:rPr lang="en-CN">
                      <a:noFill/>
                    </a:rPr>
                    <a:t> </a:t>
                  </a:r>
                </a:p>
              </p:txBody>
            </p:sp>
          </mc:Fallback>
        </mc:AlternateContent>
      </p:grpSp>
      <p:sp>
        <p:nvSpPr>
          <p:cNvPr id="26" name="Bent Arrow 25">
            <a:extLst>
              <a:ext uri="{FF2B5EF4-FFF2-40B4-BE49-F238E27FC236}">
                <a16:creationId xmlns:a16="http://schemas.microsoft.com/office/drawing/2014/main" id="{0DDFAE4D-7F0C-6A4B-953D-B8F886AF2437}"/>
              </a:ext>
            </a:extLst>
          </p:cNvPr>
          <p:cNvSpPr/>
          <p:nvPr/>
        </p:nvSpPr>
        <p:spPr>
          <a:xfrm rot="5400000" flipH="1">
            <a:off x="5535949" y="3987646"/>
            <a:ext cx="994593" cy="2579268"/>
          </a:xfrm>
          <a:prstGeom prst="bentArrow">
            <a:avLst>
              <a:gd name="adj1" fmla="val 6439"/>
              <a:gd name="adj2" fmla="val 11517"/>
              <a:gd name="adj3" fmla="val 3623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2380134-AA1F-644B-A001-F3E4B09A2BD1}"/>
                  </a:ext>
                </a:extLst>
              </p:cNvPr>
              <p:cNvSpPr txBox="1"/>
              <p:nvPr/>
            </p:nvSpPr>
            <p:spPr>
              <a:xfrm>
                <a:off x="4359892" y="5797894"/>
                <a:ext cx="7005898" cy="369332"/>
              </a:xfrm>
              <a:prstGeom prst="rect">
                <a:avLst/>
              </a:prstGeom>
              <a:noFill/>
            </p:spPr>
            <p:txBody>
              <a:bodyPr wrap="square" rtlCol="0">
                <a:spAutoFit/>
              </a:bodyPr>
              <a:lstStyle/>
              <a:p>
                <a:r>
                  <a:rPr lang="zh-CN" altLang="en-US" dirty="0">
                    <a:solidFill>
                      <a:schemeClr val="bg2">
                        <a:lumMod val="25000"/>
                      </a:schemeClr>
                    </a:solidFill>
                    <a:latin typeface="+mn-ea"/>
                  </a:rPr>
                  <a:t>（</a:t>
                </a:r>
                <a:r>
                  <a:rPr lang="en-CN" dirty="0">
                    <a:solidFill>
                      <a:schemeClr val="bg2">
                        <a:lumMod val="25000"/>
                      </a:schemeClr>
                    </a:solidFill>
                    <a:latin typeface="+mn-ea"/>
                  </a:rPr>
                  <a:t>包含好的和不好的假设</a:t>
                </a:r>
                <a:r>
                  <a:rPr lang="zh-CN" altLang="en-US" dirty="0">
                    <a:solidFill>
                      <a:schemeClr val="bg2">
                        <a:lumMod val="25000"/>
                      </a:schemeClr>
                    </a:solidFill>
                    <a:latin typeface="+mn-ea"/>
                  </a:rPr>
                  <a:t>，算法</a:t>
                </a:r>
                <a14:m>
                  <m:oMath xmlns:m="http://schemas.openxmlformats.org/officeDocument/2006/math">
                    <m:r>
                      <a:rPr lang="en-CN" i="1">
                        <a:solidFill>
                          <a:srgbClr val="FF0000"/>
                        </a:solidFill>
                        <a:latin typeface="Cambria Math" panose="02040503050406030204" pitchFamily="18" charset="0"/>
                        <a:ea typeface="Cambria Math" panose="02040503050406030204" pitchFamily="18" charset="0"/>
                      </a:rPr>
                      <m:t>𝒜</m:t>
                    </m:r>
                  </m:oMath>
                </a14:m>
                <a:r>
                  <a:rPr lang="zh-CN" altLang="en-CN" dirty="0">
                    <a:solidFill>
                      <a:srgbClr val="FF0000"/>
                    </a:solidFill>
                    <a:latin typeface="+mn-ea"/>
                  </a:rPr>
                  <a:t>从中</a:t>
                </a:r>
                <a:r>
                  <a:rPr lang="zh-CN" altLang="en-US" dirty="0">
                    <a:solidFill>
                      <a:schemeClr val="bg2">
                        <a:lumMod val="25000"/>
                      </a:schemeClr>
                    </a:solidFill>
                    <a:latin typeface="+mn-ea"/>
                  </a:rPr>
                  <a:t>选择“最好”的作为</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𝑔</m:t>
                    </m:r>
                    <m:r>
                      <a:rPr lang="en-US" i="1" dirty="0">
                        <a:solidFill>
                          <a:srgbClr val="7030A0"/>
                        </a:solidFill>
                        <a:latin typeface="Cambria Math" panose="02040503050406030204" pitchFamily="18" charset="0"/>
                        <a:ea typeface="Cambria Math" panose="02040503050406030204" pitchFamily="18" charset="0"/>
                      </a:rPr>
                      <m:t> </m:t>
                    </m:r>
                  </m:oMath>
                </a14:m>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mc:Choice>
        <mc:Fallback xmlns="">
          <p:sp>
            <p:nvSpPr>
              <p:cNvPr id="27" name="TextBox 26">
                <a:extLst>
                  <a:ext uri="{FF2B5EF4-FFF2-40B4-BE49-F238E27FC236}">
                    <a16:creationId xmlns:a16="http://schemas.microsoft.com/office/drawing/2014/main" id="{82380134-AA1F-644B-A001-F3E4B09A2BD1}"/>
                  </a:ext>
                </a:extLst>
              </p:cNvPr>
              <p:cNvSpPr txBox="1">
                <a:spLocks noRot="1" noChangeAspect="1" noMove="1" noResize="1" noEditPoints="1" noAdjustHandles="1" noChangeArrowheads="1" noChangeShapeType="1" noTextEdit="1"/>
              </p:cNvSpPr>
              <p:nvPr/>
            </p:nvSpPr>
            <p:spPr>
              <a:xfrm>
                <a:off x="4359892" y="5797894"/>
                <a:ext cx="7005898" cy="369332"/>
              </a:xfrm>
              <a:prstGeom prst="rect">
                <a:avLst/>
              </a:prstGeom>
              <a:blipFill>
                <a:blip r:embed="rId9"/>
                <a:stretch>
                  <a:fillRect l="-725" t="-6667"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119">
                <a:extLst>
                  <a:ext uri="{FF2B5EF4-FFF2-40B4-BE49-F238E27FC236}">
                    <a16:creationId xmlns:a16="http://schemas.microsoft.com/office/drawing/2014/main" id="{E7C749C1-8FBC-264A-A1C6-DBDDF73ACE55}"/>
                  </a:ext>
                </a:extLst>
              </p:cNvPr>
              <p:cNvSpPr txBox="1"/>
              <p:nvPr/>
            </p:nvSpPr>
            <p:spPr>
              <a:xfrm>
                <a:off x="7753862" y="4935316"/>
                <a:ext cx="3898208" cy="633187"/>
              </a:xfrm>
              <a:prstGeom prst="rect">
                <a:avLst/>
              </a:prstGeom>
              <a:noFill/>
            </p:spPr>
            <p:txBody>
              <a:bodyPr wrap="square" rtlCol="0">
                <a:spAutoFit/>
              </a:bodyPr>
              <a:lstStyle/>
              <a:p>
                <a:pPr>
                  <a:lnSpc>
                    <a:spcPct val="120000"/>
                  </a:lnSpc>
                </a:pPr>
                <a:r>
                  <a:rPr lang="zh-CN" altLang="en-US" sz="3200" spc="-10" dirty="0">
                    <a:solidFill>
                      <a:srgbClr val="FF0000"/>
                    </a:solidFill>
                    <a:latin typeface="+mn-ea"/>
                  </a:rPr>
                  <a:t>学习模型</a:t>
                </a:r>
                <a:r>
                  <a:rPr lang="en-US" altLang="zh-CN" sz="3200" spc="-10" dirty="0">
                    <a:solidFill>
                      <a:srgbClr val="FF0000"/>
                    </a:solidFill>
                    <a:latin typeface="+mn-ea"/>
                  </a:rPr>
                  <a:t>=</a:t>
                </a:r>
                <a14:m>
                  <m:oMath xmlns:m="http://schemas.openxmlformats.org/officeDocument/2006/math">
                    <m:r>
                      <a:rPr lang="en-CN" sz="3200" i="1">
                        <a:solidFill>
                          <a:srgbClr val="FF0000"/>
                        </a:solidFill>
                        <a:latin typeface="Cambria Math" panose="02040503050406030204" pitchFamily="18" charset="0"/>
                        <a:ea typeface="Cambria Math" panose="02040503050406030204" pitchFamily="18" charset="0"/>
                      </a:rPr>
                      <m:t>𝒜</m:t>
                    </m:r>
                    <m:r>
                      <a:rPr lang="en-US" altLang="zh-CN" sz="3200" b="0" i="1" smtClean="0">
                        <a:solidFill>
                          <a:srgbClr val="FF0000"/>
                        </a:solidFill>
                        <a:latin typeface="Cambria Math" panose="02040503050406030204" pitchFamily="18" charset="0"/>
                        <a:ea typeface="Cambria Math" panose="02040503050406030204" pitchFamily="18" charset="0"/>
                      </a:rPr>
                      <m:t>+</m:t>
                    </m:r>
                    <m:r>
                      <a:rPr lang="en-CN" sz="3200" i="1" dirty="0">
                        <a:solidFill>
                          <a:srgbClr val="FF0000"/>
                        </a:solidFill>
                        <a:latin typeface="Cambria Math" panose="02040503050406030204" pitchFamily="18" charset="0"/>
                        <a:ea typeface="Cambria Math" panose="02040503050406030204" pitchFamily="18" charset="0"/>
                      </a:rPr>
                      <m:t>ℋ</m:t>
                    </m:r>
                  </m:oMath>
                </a14:m>
                <a:endParaRPr lang="en-CN" sz="3200" dirty="0">
                  <a:solidFill>
                    <a:srgbClr val="FF0000"/>
                  </a:solidFill>
                  <a:latin typeface="+mn-ea"/>
                </a:endParaRPr>
              </a:p>
            </p:txBody>
          </p:sp>
        </mc:Choice>
        <mc:Fallback xmlns="">
          <p:sp>
            <p:nvSpPr>
              <p:cNvPr id="28" name="文本框 119">
                <a:extLst>
                  <a:ext uri="{FF2B5EF4-FFF2-40B4-BE49-F238E27FC236}">
                    <a16:creationId xmlns:a16="http://schemas.microsoft.com/office/drawing/2014/main" id="{E7C749C1-8FBC-264A-A1C6-DBDDF73ACE55}"/>
                  </a:ext>
                </a:extLst>
              </p:cNvPr>
              <p:cNvSpPr txBox="1">
                <a:spLocks noRot="1" noChangeAspect="1" noMove="1" noResize="1" noEditPoints="1" noAdjustHandles="1" noChangeArrowheads="1" noChangeShapeType="1" noTextEdit="1"/>
              </p:cNvSpPr>
              <p:nvPr/>
            </p:nvSpPr>
            <p:spPr>
              <a:xfrm>
                <a:off x="7753862" y="4935316"/>
                <a:ext cx="3898208" cy="633187"/>
              </a:xfrm>
              <a:prstGeom prst="rect">
                <a:avLst/>
              </a:prstGeom>
              <a:blipFill>
                <a:blip r:embed="rId10"/>
                <a:stretch>
                  <a:fillRect l="-3896" t="-3922" b="-31373"/>
                </a:stretch>
              </a:blipFill>
            </p:spPr>
            <p:txBody>
              <a:bodyPr/>
              <a:lstStyle/>
              <a:p>
                <a:r>
                  <a:rPr lang="en-CN">
                    <a:noFill/>
                  </a:rPr>
                  <a:t> </a:t>
                </a:r>
              </a:p>
            </p:txBody>
          </p:sp>
        </mc:Fallback>
      </mc:AlternateContent>
    </p:spTree>
    <p:extLst>
      <p:ext uri="{BB962C8B-B14F-4D97-AF65-F5344CB8AC3E}">
        <p14:creationId xmlns:p14="http://schemas.microsoft.com/office/powerpoint/2010/main" val="11308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机器学习的工作流程：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E4A102C-3F86-EF41-9C0C-9A7BD5D848CB}"/>
                  </a:ext>
                </a:extLst>
              </p:cNvPr>
              <p:cNvSpPr/>
              <p:nvPr/>
            </p:nvSpPr>
            <p:spPr>
              <a:xfrm>
                <a:off x="1126319" y="1709445"/>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5" name="Rectangle 4">
                <a:extLst>
                  <a:ext uri="{FF2B5EF4-FFF2-40B4-BE49-F238E27FC236}">
                    <a16:creationId xmlns:a16="http://schemas.microsoft.com/office/drawing/2014/main" id="{FE4A102C-3F86-EF41-9C0C-9A7BD5D848CB}"/>
                  </a:ext>
                </a:extLst>
              </p:cNvPr>
              <p:cNvSpPr>
                <a:spLocks noRot="1" noChangeAspect="1" noMove="1" noResize="1" noEditPoints="1" noAdjustHandles="1" noChangeArrowheads="1" noChangeShapeType="1" noTextEdit="1"/>
              </p:cNvSpPr>
              <p:nvPr/>
            </p:nvSpPr>
            <p:spPr>
              <a:xfrm>
                <a:off x="1126319" y="1709445"/>
                <a:ext cx="4112581" cy="768096"/>
              </a:xfrm>
              <a:prstGeom prst="rect">
                <a:avLst/>
              </a:prstGeom>
              <a:blipFill>
                <a:blip r:embed="rId3"/>
                <a:stretch>
                  <a:fillRect/>
                </a:stretch>
              </a:blipFill>
              <a:ln w="66675">
                <a:solidFill>
                  <a:schemeClr val="accent1"/>
                </a:solidFill>
              </a:ln>
            </p:spPr>
            <p:txBody>
              <a:bodyPr/>
              <a:lstStyle/>
              <a:p>
                <a:r>
                  <a:rPr lang="en-CN">
                    <a:noFill/>
                  </a:rPr>
                  <a:t> </a:t>
                </a:r>
              </a:p>
            </p:txBody>
          </p:sp>
        </mc:Fallback>
      </mc:AlternateContent>
      <p:cxnSp>
        <p:nvCxnSpPr>
          <p:cNvPr id="7" name="Straight Arrow Connector 6">
            <a:extLst>
              <a:ext uri="{FF2B5EF4-FFF2-40B4-BE49-F238E27FC236}">
                <a16:creationId xmlns:a16="http://schemas.microsoft.com/office/drawing/2014/main" id="{93478003-725F-4A42-9F57-7A09584B69DA}"/>
              </a:ext>
            </a:extLst>
          </p:cNvPr>
          <p:cNvCxnSpPr>
            <a:cxnSpLocks/>
          </p:cNvCxnSpPr>
          <p:nvPr/>
        </p:nvCxnSpPr>
        <p:spPr>
          <a:xfrm>
            <a:off x="5238900" y="211747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64FC56-26A0-4C4D-9ECF-38A865A8CA35}"/>
              </a:ext>
            </a:extLst>
          </p:cNvPr>
          <p:cNvSpPr txBox="1"/>
          <p:nvPr/>
        </p:nvSpPr>
        <p:spPr>
          <a:xfrm>
            <a:off x="1747685" y="2502874"/>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银行历史批准好坏的记录</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grpSp>
        <p:nvGrpSpPr>
          <p:cNvPr id="9" name="Group 8">
            <a:extLst>
              <a:ext uri="{FF2B5EF4-FFF2-40B4-BE49-F238E27FC236}">
                <a16:creationId xmlns:a16="http://schemas.microsoft.com/office/drawing/2014/main" id="{704CB3E3-8101-6B45-91F0-EFAFEFEE5D6A}"/>
              </a:ext>
            </a:extLst>
          </p:cNvPr>
          <p:cNvGrpSpPr/>
          <p:nvPr/>
        </p:nvGrpSpPr>
        <p:grpSpPr>
          <a:xfrm>
            <a:off x="5947366" y="1620175"/>
            <a:ext cx="2036227" cy="994594"/>
            <a:chOff x="5504687" y="3566161"/>
            <a:chExt cx="2036227" cy="994594"/>
          </a:xfrm>
        </p:grpSpPr>
        <p:sp>
          <p:nvSpPr>
            <p:cNvPr id="10" name="Oval 9">
              <a:extLst>
                <a:ext uri="{FF2B5EF4-FFF2-40B4-BE49-F238E27FC236}">
                  <a16:creationId xmlns:a16="http://schemas.microsoft.com/office/drawing/2014/main" id="{992AC2AB-A578-2947-87EC-57B84578CBDD}"/>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B027BA-4E69-4C4E-B070-02B035878EAA}"/>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14:m>
                    <m:oMathPara xmlns:m="http://schemas.openxmlformats.org/officeDocument/2006/math">
                      <m:oMathParaPr>
                        <m:jc m:val="centerGroup"/>
                      </m:oMathParaPr>
                      <m:oMath xmlns:m="http://schemas.openxmlformats.org/officeDocument/2006/math">
                        <m:r>
                          <a:rPr lang="en-CN" sz="2000" i="1">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11" name="TextBox 10">
                  <a:extLst>
                    <a:ext uri="{FF2B5EF4-FFF2-40B4-BE49-F238E27FC236}">
                      <a16:creationId xmlns:a16="http://schemas.microsoft.com/office/drawing/2014/main" id="{4FB027BA-4E69-4C4E-B070-02B035878EAA}"/>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4"/>
                  <a:stretch>
                    <a:fillRect l="-5155" t="-5357" r="-4124"/>
                  </a:stretch>
                </a:blipFill>
              </p:spPr>
              <p:txBody>
                <a:bodyPr/>
                <a:lstStyle/>
                <a:p>
                  <a:r>
                    <a:rPr lang="en-CN">
                      <a:noFill/>
                    </a:rPr>
                    <a:t> </a:t>
                  </a:r>
                </a:p>
              </p:txBody>
            </p:sp>
          </mc:Fallback>
        </mc:AlternateContent>
      </p:grpSp>
      <p:cxnSp>
        <p:nvCxnSpPr>
          <p:cNvPr id="12" name="Straight Arrow Connector 11">
            <a:extLst>
              <a:ext uri="{FF2B5EF4-FFF2-40B4-BE49-F238E27FC236}">
                <a16:creationId xmlns:a16="http://schemas.microsoft.com/office/drawing/2014/main" id="{F3443109-04E8-F749-9FE0-02571C46D634}"/>
              </a:ext>
            </a:extLst>
          </p:cNvPr>
          <p:cNvCxnSpPr>
            <a:cxnSpLocks/>
          </p:cNvCxnSpPr>
          <p:nvPr/>
        </p:nvCxnSpPr>
        <p:spPr>
          <a:xfrm>
            <a:off x="7983593" y="2121831"/>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CEC4AE2-F5E8-C14C-9FC7-223BE0351921}"/>
                  </a:ext>
                </a:extLst>
              </p:cNvPr>
              <p:cNvSpPr/>
              <p:nvPr/>
            </p:nvSpPr>
            <p:spPr>
              <a:xfrm>
                <a:off x="8698152" y="1709445"/>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13" name="Rectangle 12">
                <a:extLst>
                  <a:ext uri="{FF2B5EF4-FFF2-40B4-BE49-F238E27FC236}">
                    <a16:creationId xmlns:a16="http://schemas.microsoft.com/office/drawing/2014/main" id="{8CEC4AE2-F5E8-C14C-9FC7-223BE0351921}"/>
                  </a:ext>
                </a:extLst>
              </p:cNvPr>
              <p:cNvSpPr>
                <a:spLocks noRot="1" noChangeAspect="1" noMove="1" noResize="1" noEditPoints="1" noAdjustHandles="1" noChangeArrowheads="1" noChangeShapeType="1" noTextEdit="1"/>
              </p:cNvSpPr>
              <p:nvPr/>
            </p:nvSpPr>
            <p:spPr>
              <a:xfrm>
                <a:off x="8698152" y="1709445"/>
                <a:ext cx="2353028" cy="768096"/>
              </a:xfrm>
              <a:prstGeom prst="rect">
                <a:avLst/>
              </a:prstGeom>
              <a:blipFill>
                <a:blip r:embed="rId5"/>
                <a:stretch>
                  <a:fillRect/>
                </a:stretch>
              </a:blipFill>
              <a:ln w="66675">
                <a:solidFill>
                  <a:schemeClr val="accent1"/>
                </a:solidFill>
              </a:ln>
            </p:spPr>
            <p:txBody>
              <a:bodyPr/>
              <a:lstStyle/>
              <a:p>
                <a:r>
                  <a:rPr lang="en-CN">
                    <a:noFill/>
                  </a:rPr>
                  <a:t> </a:t>
                </a:r>
              </a:p>
            </p:txBody>
          </p:sp>
        </mc:Fallback>
      </mc:AlternateContent>
      <p:grpSp>
        <p:nvGrpSpPr>
          <p:cNvPr id="14" name="Group 13">
            <a:extLst>
              <a:ext uri="{FF2B5EF4-FFF2-40B4-BE49-F238E27FC236}">
                <a16:creationId xmlns:a16="http://schemas.microsoft.com/office/drawing/2014/main" id="{2E5E8379-864A-A04F-80E4-493DCC225973}"/>
              </a:ext>
            </a:extLst>
          </p:cNvPr>
          <p:cNvGrpSpPr/>
          <p:nvPr/>
        </p:nvGrpSpPr>
        <p:grpSpPr>
          <a:xfrm>
            <a:off x="2547258" y="2995328"/>
            <a:ext cx="2013474" cy="920888"/>
            <a:chOff x="5504687" y="3566161"/>
            <a:chExt cx="2036227" cy="994594"/>
          </a:xfrm>
        </p:grpSpPr>
        <p:sp>
          <p:nvSpPr>
            <p:cNvPr id="15" name="Oval 14">
              <a:extLst>
                <a:ext uri="{FF2B5EF4-FFF2-40B4-BE49-F238E27FC236}">
                  <a16:creationId xmlns:a16="http://schemas.microsoft.com/office/drawing/2014/main" id="{A8B02EF7-090B-8544-82A5-423F11D3E85F}"/>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F48EDB-3AE2-B044-83E7-3CA172416F7B}"/>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假设集合</a:t>
                  </a:r>
                </a:p>
                <a:p>
                  <a:pPr algn="l"/>
                  <a14:m>
                    <m:oMathPara xmlns:m="http://schemas.openxmlformats.org/officeDocument/2006/math">
                      <m:oMathParaPr>
                        <m:jc m:val="centerGroup"/>
                      </m:oMathParaPr>
                      <m:oMath xmlns:m="http://schemas.openxmlformats.org/officeDocument/2006/math">
                        <m:r>
                          <a:rPr lang="en-CN" sz="2000" i="1" dirty="0" smtClean="0">
                            <a:solidFill>
                              <a:srgbClr val="FF0000"/>
                            </a:solidFill>
                            <a:latin typeface="Cambria Math" panose="02040503050406030204" pitchFamily="18" charset="0"/>
                            <a:ea typeface="Cambria Math" panose="02040503050406030204" pitchFamily="18" charset="0"/>
                          </a:rPr>
                          <m:t>ℋ</m:t>
                        </m:r>
                      </m:oMath>
                    </m:oMathPara>
                  </a14:m>
                  <a:endParaRPr lang="en-CN" sz="2000" dirty="0">
                    <a:solidFill>
                      <a:srgbClr val="FF0000"/>
                    </a:solidFill>
                    <a:latin typeface="+mn-ea"/>
                  </a:endParaRPr>
                </a:p>
              </p:txBody>
            </p:sp>
          </mc:Choice>
          <mc:Fallback xmlns="">
            <p:sp>
              <p:nvSpPr>
                <p:cNvPr id="16" name="TextBox 15">
                  <a:extLst>
                    <a:ext uri="{FF2B5EF4-FFF2-40B4-BE49-F238E27FC236}">
                      <a16:creationId xmlns:a16="http://schemas.microsoft.com/office/drawing/2014/main" id="{A9F48EDB-3AE2-B044-83E7-3CA172416F7B}"/>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6"/>
                  <a:stretch>
                    <a:fillRect l="-5263" t="-5769" r="-6316" b="-3846"/>
                  </a:stretch>
                </a:blipFill>
              </p:spPr>
              <p:txBody>
                <a:bodyPr/>
                <a:lstStyle/>
                <a:p>
                  <a:r>
                    <a:rPr lang="en-CN">
                      <a:noFill/>
                    </a:rPr>
                    <a:t> </a:t>
                  </a:r>
                </a:p>
              </p:txBody>
            </p:sp>
          </mc:Fallback>
        </mc:AlternateContent>
      </p:grpSp>
      <p:sp>
        <p:nvSpPr>
          <p:cNvPr id="3" name="Bent Arrow 2">
            <a:extLst>
              <a:ext uri="{FF2B5EF4-FFF2-40B4-BE49-F238E27FC236}">
                <a16:creationId xmlns:a16="http://schemas.microsoft.com/office/drawing/2014/main" id="{FF4D3A8F-BA4F-FF40-839C-6BEE054AE230}"/>
              </a:ext>
            </a:extLst>
          </p:cNvPr>
          <p:cNvSpPr/>
          <p:nvPr/>
        </p:nvSpPr>
        <p:spPr>
          <a:xfrm rot="5400000" flipH="1">
            <a:off x="5353069" y="1808326"/>
            <a:ext cx="994593" cy="2579268"/>
          </a:xfrm>
          <a:prstGeom prst="bentArrow">
            <a:avLst>
              <a:gd name="adj1" fmla="val 6439"/>
              <a:gd name="adj2" fmla="val 11517"/>
              <a:gd name="adj3" fmla="val 3623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mc:AlternateContent xmlns:mc="http://schemas.openxmlformats.org/markup-compatibility/2006" xmlns:a14="http://schemas.microsoft.com/office/drawing/2010/main">
        <mc:Choice Requires="a14">
          <p:sp>
            <p:nvSpPr>
              <p:cNvPr id="17" name="文本框 119">
                <a:extLst>
                  <a:ext uri="{FF2B5EF4-FFF2-40B4-BE49-F238E27FC236}">
                    <a16:creationId xmlns:a16="http://schemas.microsoft.com/office/drawing/2014/main" id="{73B9DB3F-D0C0-BE46-B07C-92DAF24B847D}"/>
                  </a:ext>
                </a:extLst>
              </p:cNvPr>
              <p:cNvSpPr txBox="1"/>
              <p:nvPr/>
            </p:nvSpPr>
            <p:spPr>
              <a:xfrm>
                <a:off x="1009090" y="3978642"/>
                <a:ext cx="11008740" cy="565539"/>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r>
                      <a:rPr lang="en-US" altLang="zh-CN" sz="2800" i="1" spc="-10" dirty="0" smtClean="0">
                        <a:solidFill>
                          <a:srgbClr val="7030A0"/>
                        </a:solidFill>
                        <a:latin typeface="Cambria Math" panose="02040503050406030204" pitchFamily="18" charset="0"/>
                        <a:ea typeface="Cambria Math" panose="02040503050406030204" pitchFamily="18" charset="0"/>
                      </a:rPr>
                      <m:t>∈</m:t>
                    </m:r>
                    <m:r>
                      <a:rPr lang="en-US" altLang="zh-CN" sz="2800" i="1" spc="-10" dirty="0" smtClean="0">
                        <a:solidFill>
                          <a:srgbClr val="FF0000"/>
                        </a:solidFill>
                        <a:latin typeface="Cambria Math" panose="02040503050406030204" pitchFamily="18" charset="0"/>
                        <a:ea typeface="Cambria Math" panose="02040503050406030204" pitchFamily="18" charset="0"/>
                      </a:rPr>
                      <m:t>ℋ</m:t>
                    </m:r>
                    <m:r>
                      <a:rPr lang="en-US" altLang="zh-CN" sz="2800" b="0" i="1" spc="-10" dirty="0" smtClean="0">
                        <a:solidFill>
                          <a:srgbClr val="7030A0"/>
                        </a:solidFill>
                        <a:latin typeface="Cambria Math" panose="02040503050406030204" pitchFamily="18" charset="0"/>
                        <a:ea typeface="Cambria Math" panose="02040503050406030204" pitchFamily="18" charset="0"/>
                      </a:rPr>
                      <m:t>={</m:t>
                    </m:r>
                    <m:sSub>
                      <m:sSubPr>
                        <m:ctrlPr>
                          <a:rPr lang="en-US" altLang="zh-CN" sz="2800" b="0" i="1" spc="-10" dirty="0" smtClean="0">
                            <a:solidFill>
                              <a:srgbClr val="7030A0"/>
                            </a:solidFill>
                            <a:latin typeface="Cambria Math" panose="02040503050406030204" pitchFamily="18" charset="0"/>
                            <a:ea typeface="Cambria Math" panose="02040503050406030204" pitchFamily="18" charset="0"/>
                          </a:rPr>
                        </m:ctrlPr>
                      </m:sSubPr>
                      <m:e>
                        <m:r>
                          <a:rPr lang="en-US" altLang="zh-CN" sz="2800" b="0" i="1" spc="-10" dirty="0" smtClean="0">
                            <a:solidFill>
                              <a:srgbClr val="7030A0"/>
                            </a:solidFill>
                            <a:latin typeface="Cambria Math" panose="02040503050406030204" pitchFamily="18" charset="0"/>
                            <a:ea typeface="Cambria Math" panose="02040503050406030204" pitchFamily="18" charset="0"/>
                          </a:rPr>
                          <m:t>h</m:t>
                        </m:r>
                      </m:e>
                      <m:sub>
                        <m:r>
                          <a:rPr lang="en-US" altLang="zh-CN" sz="2800" b="0" i="1" spc="-10" dirty="0" smtClean="0">
                            <a:solidFill>
                              <a:srgbClr val="7030A0"/>
                            </a:solidFill>
                            <a:latin typeface="Cambria Math" panose="02040503050406030204" pitchFamily="18" charset="0"/>
                            <a:ea typeface="Cambria Math" panose="02040503050406030204" pitchFamily="18" charset="0"/>
                          </a:rPr>
                          <m:t>𝑘</m:t>
                        </m:r>
                      </m:sub>
                    </m:sSub>
                    <m:r>
                      <a:rPr lang="en-US" altLang="zh-CN" sz="2800" b="0" i="1" spc="-10" dirty="0" smtClean="0">
                        <a:solidFill>
                          <a:srgbClr val="7030A0"/>
                        </a:solidFill>
                        <a:latin typeface="Cambria Math" panose="02040503050406030204" pitchFamily="18" charset="0"/>
                        <a:ea typeface="Cambria Math" panose="02040503050406030204" pitchFamily="18" charset="0"/>
                      </a:rPr>
                      <m:t>}</m:t>
                    </m:r>
                  </m:oMath>
                </a14:m>
                <a:r>
                  <a:rPr lang="zh-CN" altLang="en-US" sz="2800" spc="-10" dirty="0">
                    <a:latin typeface="+mn-ea"/>
                  </a:rPr>
                  <a:t>，即</a:t>
                </a:r>
                <a14:m>
                  <m:oMath xmlns:m="http://schemas.openxmlformats.org/officeDocument/2006/math">
                    <m:r>
                      <a:rPr lang="en-US" altLang="zh-CN" sz="2800" i="1" spc="-10" dirty="0">
                        <a:solidFill>
                          <a:srgbClr val="7030A0"/>
                        </a:solidFill>
                        <a:latin typeface="Cambria Math" panose="02040503050406030204" pitchFamily="18" charset="0"/>
                      </a:rPr>
                      <m:t>𝑔</m:t>
                    </m:r>
                  </m:oMath>
                </a14:m>
                <a:r>
                  <a:rPr lang="zh-CN" altLang="en-US" sz="2800" spc="-10" dirty="0">
                    <a:latin typeface="+mn-ea"/>
                  </a:rPr>
                  <a:t>可为以下某一假设，满足即可批准：</a:t>
                </a:r>
                <a:endParaRPr lang="en-US" altLang="zh-CN" sz="2800" spc="-10" dirty="0">
                  <a:latin typeface="+mn-ea"/>
                </a:endParaRPr>
              </a:p>
            </p:txBody>
          </p:sp>
        </mc:Choice>
        <mc:Fallback xmlns="">
          <p:sp>
            <p:nvSpPr>
              <p:cNvPr id="17" name="文本框 119">
                <a:extLst>
                  <a:ext uri="{FF2B5EF4-FFF2-40B4-BE49-F238E27FC236}">
                    <a16:creationId xmlns:a16="http://schemas.microsoft.com/office/drawing/2014/main" id="{73B9DB3F-D0C0-BE46-B07C-92DAF24B847D}"/>
                  </a:ext>
                </a:extLst>
              </p:cNvPr>
              <p:cNvSpPr txBox="1">
                <a:spLocks noRot="1" noChangeAspect="1" noMove="1" noResize="1" noEditPoints="1" noAdjustHandles="1" noChangeArrowheads="1" noChangeShapeType="1" noTextEdit="1"/>
              </p:cNvSpPr>
              <p:nvPr/>
            </p:nvSpPr>
            <p:spPr>
              <a:xfrm>
                <a:off x="1009090" y="3978642"/>
                <a:ext cx="11008740" cy="565539"/>
              </a:xfrm>
              <a:prstGeom prst="rect">
                <a:avLst/>
              </a:prstGeom>
              <a:blipFill>
                <a:blip r:embed="rId7"/>
                <a:stretch>
                  <a:fillRect l="-922" t="-4444" b="-3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3680055A-E858-5649-B0EB-A7CB67507E64}"/>
                  </a:ext>
                </a:extLst>
              </p:cNvPr>
              <p:cNvSpPr txBox="1"/>
              <p:nvPr/>
            </p:nvSpPr>
            <p:spPr>
              <a:xfrm>
                <a:off x="1542748" y="4595509"/>
                <a:ext cx="7103281" cy="565539"/>
              </a:xfrm>
              <a:prstGeom prst="rect">
                <a:avLst/>
              </a:prstGeom>
              <a:noFill/>
            </p:spPr>
            <p:txBody>
              <a:bodyPr wrap="square" rtlCol="0">
                <a:spAutoFit/>
              </a:bodyPr>
              <a:lstStyle/>
              <a:p>
                <a:pPr marL="457200" indent="-457200">
                  <a:lnSpc>
                    <a:spcPct val="120000"/>
                  </a:lnSpc>
                  <a:buFont typeface="Arial" panose="020B0604020202020204" pitchFamily="34" charset="0"/>
                  <a:buChar char="•"/>
                </a:pPr>
                <a14:m>
                  <m:oMath xmlns:m="http://schemas.openxmlformats.org/officeDocument/2006/math">
                    <m:sSub>
                      <m:sSubPr>
                        <m:ctrlPr>
                          <a:rPr lang="en-US" altLang="zh-CN" sz="2800" b="0" i="1" spc="-10" dirty="0" smtClean="0">
                            <a:solidFill>
                              <a:srgbClr val="7030A0"/>
                            </a:solidFill>
                            <a:latin typeface="Cambria Math" panose="02040503050406030204" pitchFamily="18" charset="0"/>
                            <a:ea typeface="Cambria Math" panose="02040503050406030204" pitchFamily="18" charset="0"/>
                          </a:rPr>
                        </m:ctrlPr>
                      </m:sSubPr>
                      <m:e>
                        <m:r>
                          <a:rPr lang="en-US" altLang="zh-CN" sz="2800" b="0" i="1" spc="-10" dirty="0" smtClean="0">
                            <a:solidFill>
                              <a:srgbClr val="7030A0"/>
                            </a:solidFill>
                            <a:latin typeface="Cambria Math" panose="02040503050406030204" pitchFamily="18" charset="0"/>
                            <a:ea typeface="Cambria Math" panose="02040503050406030204" pitchFamily="18" charset="0"/>
                          </a:rPr>
                          <m:t>h</m:t>
                        </m:r>
                      </m:e>
                      <m:sub>
                        <m:r>
                          <a:rPr lang="en-US" altLang="zh-CN" sz="2800" b="0" i="1" spc="-10" dirty="0" smtClean="0">
                            <a:solidFill>
                              <a:srgbClr val="7030A0"/>
                            </a:solidFill>
                            <a:latin typeface="Cambria Math" panose="02040503050406030204" pitchFamily="18" charset="0"/>
                            <a:ea typeface="Cambria Math" panose="02040503050406030204" pitchFamily="18" charset="0"/>
                          </a:rPr>
                          <m:t>1</m:t>
                        </m:r>
                      </m:sub>
                    </m:sSub>
                  </m:oMath>
                </a14:m>
                <a:r>
                  <a:rPr lang="zh-CN" altLang="en-US" sz="2800" spc="-10" dirty="0">
                    <a:latin typeface="+mn-ea"/>
                  </a:rPr>
                  <a:t>：年收入</a:t>
                </a:r>
                <a:r>
                  <a:rPr lang="en-US" altLang="zh-CN" sz="2800" spc="-10" dirty="0">
                    <a:latin typeface="+mn-ea"/>
                  </a:rPr>
                  <a:t>&gt;20k</a:t>
                </a:r>
              </a:p>
            </p:txBody>
          </p:sp>
        </mc:Choice>
        <mc:Fallback xmlns="">
          <p:sp>
            <p:nvSpPr>
              <p:cNvPr id="18" name="文本框 119">
                <a:extLst>
                  <a:ext uri="{FF2B5EF4-FFF2-40B4-BE49-F238E27FC236}">
                    <a16:creationId xmlns:a16="http://schemas.microsoft.com/office/drawing/2014/main" id="{3680055A-E858-5649-B0EB-A7CB67507E64}"/>
                  </a:ext>
                </a:extLst>
              </p:cNvPr>
              <p:cNvSpPr txBox="1">
                <a:spLocks noRot="1" noChangeAspect="1" noMove="1" noResize="1" noEditPoints="1" noAdjustHandles="1" noChangeArrowheads="1" noChangeShapeType="1" noTextEdit="1"/>
              </p:cNvSpPr>
              <p:nvPr/>
            </p:nvSpPr>
            <p:spPr>
              <a:xfrm>
                <a:off x="1542748" y="4595509"/>
                <a:ext cx="7103281" cy="565539"/>
              </a:xfrm>
              <a:prstGeom prst="rect">
                <a:avLst/>
              </a:prstGeom>
              <a:blipFill>
                <a:blip r:embed="rId8"/>
                <a:stretch>
                  <a:fillRect l="-1607"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119">
                <a:extLst>
                  <a:ext uri="{FF2B5EF4-FFF2-40B4-BE49-F238E27FC236}">
                    <a16:creationId xmlns:a16="http://schemas.microsoft.com/office/drawing/2014/main" id="{DF77BB56-5110-854D-A20B-78085687214F}"/>
                  </a:ext>
                </a:extLst>
              </p:cNvPr>
              <p:cNvSpPr txBox="1"/>
              <p:nvPr/>
            </p:nvSpPr>
            <p:spPr>
              <a:xfrm>
                <a:off x="1542747" y="5139230"/>
                <a:ext cx="7103281" cy="565539"/>
              </a:xfrm>
              <a:prstGeom prst="rect">
                <a:avLst/>
              </a:prstGeom>
              <a:noFill/>
            </p:spPr>
            <p:txBody>
              <a:bodyPr wrap="square" rtlCol="0">
                <a:spAutoFit/>
              </a:bodyPr>
              <a:lstStyle/>
              <a:p>
                <a:pPr marL="457200" indent="-457200">
                  <a:lnSpc>
                    <a:spcPct val="120000"/>
                  </a:lnSpc>
                  <a:buFont typeface="Arial" panose="020B0604020202020204" pitchFamily="34" charset="0"/>
                  <a:buChar char="•"/>
                </a:pPr>
                <a14:m>
                  <m:oMath xmlns:m="http://schemas.openxmlformats.org/officeDocument/2006/math">
                    <m:sSub>
                      <m:sSubPr>
                        <m:ctrlPr>
                          <a:rPr lang="en-US" altLang="zh-CN" sz="2800" b="0" i="1" spc="-10" dirty="0" smtClean="0">
                            <a:solidFill>
                              <a:srgbClr val="7030A0"/>
                            </a:solidFill>
                            <a:latin typeface="Cambria Math" panose="02040503050406030204" pitchFamily="18" charset="0"/>
                            <a:ea typeface="Cambria Math" panose="02040503050406030204" pitchFamily="18" charset="0"/>
                          </a:rPr>
                        </m:ctrlPr>
                      </m:sSubPr>
                      <m:e>
                        <m:r>
                          <a:rPr lang="en-US" altLang="zh-CN" sz="2800" b="0" i="1" spc="-10" dirty="0" smtClean="0">
                            <a:solidFill>
                              <a:srgbClr val="7030A0"/>
                            </a:solidFill>
                            <a:latin typeface="Cambria Math" panose="02040503050406030204" pitchFamily="18" charset="0"/>
                            <a:ea typeface="Cambria Math" panose="02040503050406030204" pitchFamily="18" charset="0"/>
                          </a:rPr>
                          <m:t>h</m:t>
                        </m:r>
                      </m:e>
                      <m:sub>
                        <m:r>
                          <a:rPr lang="en-US" altLang="zh-CN" sz="2800" b="0" i="1" spc="-10" dirty="0" smtClean="0">
                            <a:solidFill>
                              <a:srgbClr val="7030A0"/>
                            </a:solidFill>
                            <a:latin typeface="Cambria Math" panose="02040503050406030204" pitchFamily="18" charset="0"/>
                            <a:ea typeface="Cambria Math" panose="02040503050406030204" pitchFamily="18" charset="0"/>
                          </a:rPr>
                          <m:t>2</m:t>
                        </m:r>
                      </m:sub>
                    </m:sSub>
                  </m:oMath>
                </a14:m>
                <a:r>
                  <a:rPr lang="zh-CN" altLang="en-US" sz="2800" spc="-10" dirty="0">
                    <a:latin typeface="+mn-ea"/>
                  </a:rPr>
                  <a:t>：存款</a:t>
                </a:r>
                <a:r>
                  <a:rPr lang="en-US" altLang="zh-CN" sz="2800" spc="-10" dirty="0">
                    <a:latin typeface="+mn-ea"/>
                  </a:rPr>
                  <a:t>&gt;5k</a:t>
                </a:r>
              </a:p>
            </p:txBody>
          </p:sp>
        </mc:Choice>
        <mc:Fallback xmlns="">
          <p:sp>
            <p:nvSpPr>
              <p:cNvPr id="19" name="文本框 119">
                <a:extLst>
                  <a:ext uri="{FF2B5EF4-FFF2-40B4-BE49-F238E27FC236}">
                    <a16:creationId xmlns:a16="http://schemas.microsoft.com/office/drawing/2014/main" id="{DF77BB56-5110-854D-A20B-78085687214F}"/>
                  </a:ext>
                </a:extLst>
              </p:cNvPr>
              <p:cNvSpPr txBox="1">
                <a:spLocks noRot="1" noChangeAspect="1" noMove="1" noResize="1" noEditPoints="1" noAdjustHandles="1" noChangeArrowheads="1" noChangeShapeType="1" noTextEdit="1"/>
              </p:cNvSpPr>
              <p:nvPr/>
            </p:nvSpPr>
            <p:spPr>
              <a:xfrm>
                <a:off x="1542747" y="5139230"/>
                <a:ext cx="7103281" cy="565539"/>
              </a:xfrm>
              <a:prstGeom prst="rect">
                <a:avLst/>
              </a:prstGeom>
              <a:blipFill>
                <a:blip r:embed="rId9"/>
                <a:stretch>
                  <a:fillRect l="-1607"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EB3D84-6CF0-7F48-9E08-51775A5F08B2}"/>
                  </a:ext>
                </a:extLst>
              </p:cNvPr>
              <p:cNvSpPr txBox="1"/>
              <p:nvPr/>
            </p:nvSpPr>
            <p:spPr>
              <a:xfrm>
                <a:off x="4177012" y="3618574"/>
                <a:ext cx="7005898" cy="369332"/>
              </a:xfrm>
              <a:prstGeom prst="rect">
                <a:avLst/>
              </a:prstGeom>
              <a:noFill/>
            </p:spPr>
            <p:txBody>
              <a:bodyPr wrap="square" rtlCol="0">
                <a:spAutoFit/>
              </a:bodyPr>
              <a:lstStyle/>
              <a:p>
                <a:r>
                  <a:rPr lang="zh-CN" altLang="en-US" dirty="0">
                    <a:solidFill>
                      <a:schemeClr val="bg2">
                        <a:lumMod val="25000"/>
                      </a:schemeClr>
                    </a:solidFill>
                    <a:latin typeface="+mn-ea"/>
                  </a:rPr>
                  <a:t>（</a:t>
                </a:r>
                <a:r>
                  <a:rPr lang="en-CN" dirty="0">
                    <a:solidFill>
                      <a:schemeClr val="bg2">
                        <a:lumMod val="25000"/>
                      </a:schemeClr>
                    </a:solidFill>
                    <a:latin typeface="+mn-ea"/>
                  </a:rPr>
                  <a:t>包含好的和不好的假设</a:t>
                </a:r>
                <a:r>
                  <a:rPr lang="zh-CN" altLang="en-US" dirty="0">
                    <a:solidFill>
                      <a:schemeClr val="bg2">
                        <a:lumMod val="25000"/>
                      </a:schemeClr>
                    </a:solidFill>
                    <a:latin typeface="+mn-ea"/>
                  </a:rPr>
                  <a:t>，算法</a:t>
                </a:r>
                <a14:m>
                  <m:oMath xmlns:m="http://schemas.openxmlformats.org/officeDocument/2006/math">
                    <m:r>
                      <a:rPr lang="en-CN" i="1">
                        <a:solidFill>
                          <a:srgbClr val="FF0000"/>
                        </a:solidFill>
                        <a:latin typeface="Cambria Math" panose="02040503050406030204" pitchFamily="18" charset="0"/>
                        <a:ea typeface="Cambria Math" panose="02040503050406030204" pitchFamily="18" charset="0"/>
                      </a:rPr>
                      <m:t>𝒜</m:t>
                    </m:r>
                  </m:oMath>
                </a14:m>
                <a:r>
                  <a:rPr lang="zh-CN" altLang="en-CN" dirty="0">
                    <a:solidFill>
                      <a:srgbClr val="FF0000"/>
                    </a:solidFill>
                    <a:latin typeface="+mn-ea"/>
                  </a:rPr>
                  <a:t>从中</a:t>
                </a:r>
                <a:r>
                  <a:rPr lang="zh-CN" altLang="en-US" dirty="0">
                    <a:solidFill>
                      <a:schemeClr val="bg2">
                        <a:lumMod val="25000"/>
                      </a:schemeClr>
                    </a:solidFill>
                    <a:latin typeface="+mn-ea"/>
                  </a:rPr>
                  <a:t>选择“最好”的作为</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𝑔</m:t>
                    </m:r>
                    <m:r>
                      <a:rPr lang="en-US" i="1" dirty="0">
                        <a:solidFill>
                          <a:srgbClr val="7030A0"/>
                        </a:solidFill>
                        <a:latin typeface="Cambria Math" panose="02040503050406030204" pitchFamily="18" charset="0"/>
                        <a:ea typeface="Cambria Math" panose="02040503050406030204" pitchFamily="18" charset="0"/>
                      </a:rPr>
                      <m:t> </m:t>
                    </m:r>
                  </m:oMath>
                </a14:m>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mc:Choice>
        <mc:Fallback xmlns="">
          <p:sp>
            <p:nvSpPr>
              <p:cNvPr id="22" name="TextBox 21">
                <a:extLst>
                  <a:ext uri="{FF2B5EF4-FFF2-40B4-BE49-F238E27FC236}">
                    <a16:creationId xmlns:a16="http://schemas.microsoft.com/office/drawing/2014/main" id="{0FEB3D84-6CF0-7F48-9E08-51775A5F08B2}"/>
                  </a:ext>
                </a:extLst>
              </p:cNvPr>
              <p:cNvSpPr txBox="1">
                <a:spLocks noRot="1" noChangeAspect="1" noMove="1" noResize="1" noEditPoints="1" noAdjustHandles="1" noChangeArrowheads="1" noChangeShapeType="1" noTextEdit="1"/>
              </p:cNvSpPr>
              <p:nvPr/>
            </p:nvSpPr>
            <p:spPr>
              <a:xfrm>
                <a:off x="4177012" y="3618574"/>
                <a:ext cx="7005898" cy="369332"/>
              </a:xfrm>
              <a:prstGeom prst="rect">
                <a:avLst/>
              </a:prstGeom>
              <a:blipFill>
                <a:blip r:embed="rId10"/>
                <a:stretch>
                  <a:fillRect l="-723" t="-10345" b="-241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119">
                <a:extLst>
                  <a:ext uri="{FF2B5EF4-FFF2-40B4-BE49-F238E27FC236}">
                    <a16:creationId xmlns:a16="http://schemas.microsoft.com/office/drawing/2014/main" id="{12B189C9-6A74-2744-91EC-1F51A255DBA8}"/>
                  </a:ext>
                </a:extLst>
              </p:cNvPr>
              <p:cNvSpPr txBox="1"/>
              <p:nvPr/>
            </p:nvSpPr>
            <p:spPr>
              <a:xfrm>
                <a:off x="7570982" y="2755996"/>
                <a:ext cx="3898208" cy="633187"/>
              </a:xfrm>
              <a:prstGeom prst="rect">
                <a:avLst/>
              </a:prstGeom>
              <a:noFill/>
            </p:spPr>
            <p:txBody>
              <a:bodyPr wrap="square" rtlCol="0">
                <a:spAutoFit/>
              </a:bodyPr>
              <a:lstStyle/>
              <a:p>
                <a:pPr>
                  <a:lnSpc>
                    <a:spcPct val="120000"/>
                  </a:lnSpc>
                </a:pPr>
                <a:r>
                  <a:rPr lang="zh-CN" altLang="en-US" sz="3200" spc="-10" dirty="0">
                    <a:solidFill>
                      <a:srgbClr val="FF0000"/>
                    </a:solidFill>
                    <a:latin typeface="+mn-ea"/>
                  </a:rPr>
                  <a:t>学习模型</a:t>
                </a:r>
                <a:r>
                  <a:rPr lang="en-US" altLang="zh-CN" sz="3200" spc="-10" dirty="0">
                    <a:solidFill>
                      <a:srgbClr val="FF0000"/>
                    </a:solidFill>
                    <a:latin typeface="+mn-ea"/>
                  </a:rPr>
                  <a:t>=</a:t>
                </a:r>
                <a14:m>
                  <m:oMath xmlns:m="http://schemas.openxmlformats.org/officeDocument/2006/math">
                    <m:r>
                      <a:rPr lang="en-CN" sz="3200" i="1">
                        <a:solidFill>
                          <a:srgbClr val="FF0000"/>
                        </a:solidFill>
                        <a:latin typeface="Cambria Math" panose="02040503050406030204" pitchFamily="18" charset="0"/>
                        <a:ea typeface="Cambria Math" panose="02040503050406030204" pitchFamily="18" charset="0"/>
                      </a:rPr>
                      <m:t>𝒜</m:t>
                    </m:r>
                    <m:r>
                      <a:rPr lang="en-US" altLang="zh-CN" sz="3200" b="0" i="1" smtClean="0">
                        <a:solidFill>
                          <a:srgbClr val="FF0000"/>
                        </a:solidFill>
                        <a:latin typeface="Cambria Math" panose="02040503050406030204" pitchFamily="18" charset="0"/>
                        <a:ea typeface="Cambria Math" panose="02040503050406030204" pitchFamily="18" charset="0"/>
                      </a:rPr>
                      <m:t>+</m:t>
                    </m:r>
                    <m:r>
                      <a:rPr lang="en-CN" sz="3200" i="1" dirty="0">
                        <a:solidFill>
                          <a:srgbClr val="FF0000"/>
                        </a:solidFill>
                        <a:latin typeface="Cambria Math" panose="02040503050406030204" pitchFamily="18" charset="0"/>
                        <a:ea typeface="Cambria Math" panose="02040503050406030204" pitchFamily="18" charset="0"/>
                      </a:rPr>
                      <m:t>ℋ</m:t>
                    </m:r>
                  </m:oMath>
                </a14:m>
                <a:endParaRPr lang="en-CN" sz="3200" dirty="0">
                  <a:solidFill>
                    <a:srgbClr val="FF0000"/>
                  </a:solidFill>
                  <a:latin typeface="+mn-ea"/>
                </a:endParaRPr>
              </a:p>
            </p:txBody>
          </p:sp>
        </mc:Choice>
        <mc:Fallback xmlns="">
          <p:sp>
            <p:nvSpPr>
              <p:cNvPr id="27" name="文本框 119">
                <a:extLst>
                  <a:ext uri="{FF2B5EF4-FFF2-40B4-BE49-F238E27FC236}">
                    <a16:creationId xmlns:a16="http://schemas.microsoft.com/office/drawing/2014/main" id="{12B189C9-6A74-2744-91EC-1F51A255DBA8}"/>
                  </a:ext>
                </a:extLst>
              </p:cNvPr>
              <p:cNvSpPr txBox="1">
                <a:spLocks noRot="1" noChangeAspect="1" noMove="1" noResize="1" noEditPoints="1" noAdjustHandles="1" noChangeArrowheads="1" noChangeShapeType="1" noTextEdit="1"/>
              </p:cNvSpPr>
              <p:nvPr/>
            </p:nvSpPr>
            <p:spPr>
              <a:xfrm>
                <a:off x="7570982" y="2755996"/>
                <a:ext cx="3898208" cy="633187"/>
              </a:xfrm>
              <a:prstGeom prst="rect">
                <a:avLst/>
              </a:prstGeom>
              <a:blipFill>
                <a:blip r:embed="rId11"/>
                <a:stretch>
                  <a:fillRect l="-3909" t="-1961"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119">
                <a:extLst>
                  <a:ext uri="{FF2B5EF4-FFF2-40B4-BE49-F238E27FC236}">
                    <a16:creationId xmlns:a16="http://schemas.microsoft.com/office/drawing/2014/main" id="{494B9442-35DA-1F46-A977-FFE8EF72C49C}"/>
                  </a:ext>
                </a:extLst>
              </p:cNvPr>
              <p:cNvSpPr txBox="1"/>
              <p:nvPr/>
            </p:nvSpPr>
            <p:spPr>
              <a:xfrm>
                <a:off x="812383" y="5705018"/>
                <a:ext cx="11205446"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zh-CN" altLang="en-US" sz="3200" spc="-10" dirty="0">
                    <a:latin typeface="+mn-ea"/>
                  </a:rPr>
                  <a:t>：使用</a:t>
                </a:r>
                <a:r>
                  <a:rPr lang="zh-CN" altLang="en-US" sz="3200" spc="-10" dirty="0">
                    <a:solidFill>
                      <a:schemeClr val="accent1">
                        <a:lumMod val="75000"/>
                      </a:schemeClr>
                    </a:solidFill>
                    <a:latin typeface="+mn-ea"/>
                  </a:rPr>
                  <a:t>数据</a:t>
                </a:r>
                <a:r>
                  <a:rPr lang="zh-CN" altLang="en-US" sz="3200" spc="-10" dirty="0">
                    <a:latin typeface="+mn-ea"/>
                  </a:rPr>
                  <a:t>来计算函数</a:t>
                </a:r>
                <a14:m>
                  <m:oMath xmlns:m="http://schemas.openxmlformats.org/officeDocument/2006/math">
                    <m:r>
                      <a:rPr lang="en-US" sz="3200" i="1" dirty="0" smtClean="0">
                        <a:solidFill>
                          <a:srgbClr val="7030A0"/>
                        </a:solidFill>
                        <a:latin typeface="Cambria Math" panose="02040503050406030204" pitchFamily="18" charset="0"/>
                        <a:ea typeface="Cambria Math" panose="02040503050406030204" pitchFamily="18" charset="0"/>
                      </a:rPr>
                      <m:t>𝑔</m:t>
                    </m:r>
                  </m:oMath>
                </a14:m>
                <a:r>
                  <a:rPr lang="zh-CN" altLang="en-US" sz="3200" spc="-10" dirty="0">
                    <a:latin typeface="+mn-ea"/>
                  </a:rPr>
                  <a:t>并使它逼近</a:t>
                </a:r>
                <a14:m>
                  <m:oMath xmlns:m="http://schemas.openxmlformats.org/officeDocument/2006/math">
                    <m:r>
                      <a:rPr lang="en-US" sz="3200" i="1" dirty="0">
                        <a:solidFill>
                          <a:srgbClr val="7030A0"/>
                        </a:solidFill>
                        <a:latin typeface="Cambria Math" panose="02040503050406030204" pitchFamily="18" charset="0"/>
                        <a:ea typeface="Cambria Math" panose="02040503050406030204" pitchFamily="18" charset="0"/>
                      </a:rPr>
                      <m:t>𝑓</m:t>
                    </m:r>
                  </m:oMath>
                </a14:m>
                <a:endParaRPr lang="en-US" altLang="zh-CN" sz="3200" spc="-10" dirty="0">
                  <a:latin typeface="+mn-ea"/>
                </a:endParaRPr>
              </a:p>
            </p:txBody>
          </p:sp>
        </mc:Choice>
        <mc:Fallback xmlns="">
          <p:sp>
            <p:nvSpPr>
              <p:cNvPr id="29" name="文本框 119">
                <a:extLst>
                  <a:ext uri="{FF2B5EF4-FFF2-40B4-BE49-F238E27FC236}">
                    <a16:creationId xmlns:a16="http://schemas.microsoft.com/office/drawing/2014/main" id="{494B9442-35DA-1F46-A977-FFE8EF72C49C}"/>
                  </a:ext>
                </a:extLst>
              </p:cNvPr>
              <p:cNvSpPr txBox="1">
                <a:spLocks noRot="1" noChangeAspect="1" noMove="1" noResize="1" noEditPoints="1" noAdjustHandles="1" noChangeArrowheads="1" noChangeShapeType="1" noTextEdit="1"/>
              </p:cNvSpPr>
              <p:nvPr/>
            </p:nvSpPr>
            <p:spPr>
              <a:xfrm>
                <a:off x="812383" y="5705018"/>
                <a:ext cx="11205446" cy="633187"/>
              </a:xfrm>
              <a:prstGeom prst="rect">
                <a:avLst/>
              </a:prstGeom>
              <a:blipFill>
                <a:blip r:embed="rId12"/>
                <a:stretch>
                  <a:fillRect l="-1244" t="-5882" b="-31373"/>
                </a:stretch>
              </a:blipFill>
            </p:spPr>
            <p:txBody>
              <a:bodyPr/>
              <a:lstStyle/>
              <a:p>
                <a:r>
                  <a:rPr lang="en-CN">
                    <a:noFill/>
                  </a:rPr>
                  <a:t> </a:t>
                </a:r>
              </a:p>
            </p:txBody>
          </p:sp>
        </mc:Fallback>
      </mc:AlternateContent>
    </p:spTree>
    <p:extLst>
      <p:ext uri="{BB962C8B-B14F-4D97-AF65-F5344CB8AC3E}">
        <p14:creationId xmlns:p14="http://schemas.microsoft.com/office/powerpoint/2010/main" val="17752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15">
                <a:extLst>
                  <a:ext uri="{FF2B5EF4-FFF2-40B4-BE49-F238E27FC236}">
                    <a16:creationId xmlns:a16="http://schemas.microsoft.com/office/drawing/2014/main" id="{EDC692BB-3E44-63FD-22AE-33E92A91972A}"/>
                  </a:ext>
                </a:extLst>
              </p:cNvPr>
              <p:cNvSpPr txBox="1"/>
              <p:nvPr/>
            </p:nvSpPr>
            <p:spPr>
              <a:xfrm>
                <a:off x="3257481" y="5342147"/>
                <a:ext cx="1197061" cy="655427"/>
              </a:xfrm>
              <a:prstGeom prst="rect">
                <a:avLst/>
              </a:prstGeom>
              <a:noFill/>
            </p:spPr>
            <p:txBody>
              <a:bodyPr wrap="none" rtlCol="0">
                <a:spAutoFit/>
              </a:bodyPr>
              <a:lstStyle/>
              <a:p>
                <a:pPr algn="l"/>
                <a:r>
                  <a:rPr lang="en-CN" sz="2000" dirty="0">
                    <a:solidFill>
                      <a:srgbClr val="FF0000"/>
                    </a:solidFill>
                    <a:latin typeface="+mn-ea"/>
                  </a:rPr>
                  <a:t>假设集合</a:t>
                </a:r>
              </a:p>
              <a:p>
                <a:pPr algn="l"/>
                <a14:m>
                  <m:oMathPara xmlns:m="http://schemas.openxmlformats.org/officeDocument/2006/math">
                    <m:oMathParaPr>
                      <m:jc m:val="centerGroup"/>
                    </m:oMathParaPr>
                    <m:oMath xmlns:m="http://schemas.openxmlformats.org/officeDocument/2006/math">
                      <m:r>
                        <a:rPr lang="en-CN" sz="2000" i="1" dirty="0" smtClean="0">
                          <a:solidFill>
                            <a:srgbClr val="FF0000"/>
                          </a:solidFill>
                          <a:latin typeface="Cambria Math" panose="02040503050406030204" pitchFamily="18" charset="0"/>
                          <a:ea typeface="Cambria Math" panose="02040503050406030204" pitchFamily="18" charset="0"/>
                        </a:rPr>
                        <m:t>ℋ</m:t>
                      </m:r>
                    </m:oMath>
                  </m:oMathPara>
                </a14:m>
                <a:endParaRPr lang="en-CN" sz="2000" dirty="0">
                  <a:solidFill>
                    <a:srgbClr val="FF0000"/>
                  </a:solidFill>
                  <a:latin typeface="+mn-ea"/>
                </a:endParaRPr>
              </a:p>
            </p:txBody>
          </p:sp>
        </mc:Choice>
        <mc:Fallback xmlns="">
          <p:sp>
            <p:nvSpPr>
              <p:cNvPr id="52" name="TextBox 15">
                <a:extLst>
                  <a:ext uri="{FF2B5EF4-FFF2-40B4-BE49-F238E27FC236}">
                    <a16:creationId xmlns:a16="http://schemas.microsoft.com/office/drawing/2014/main" id="{EDC692BB-3E44-63FD-22AE-33E92A91972A}"/>
                  </a:ext>
                </a:extLst>
              </p:cNvPr>
              <p:cNvSpPr txBox="1">
                <a:spLocks noRot="1" noChangeAspect="1" noMove="1" noResize="1" noEditPoints="1" noAdjustHandles="1" noChangeArrowheads="1" noChangeShapeType="1" noTextEdit="1"/>
              </p:cNvSpPr>
              <p:nvPr/>
            </p:nvSpPr>
            <p:spPr>
              <a:xfrm>
                <a:off x="3257481" y="5342147"/>
                <a:ext cx="1197061" cy="655427"/>
              </a:xfrm>
              <a:prstGeom prst="rect">
                <a:avLst/>
              </a:prstGeom>
              <a:blipFill>
                <a:blip r:embed="rId3"/>
                <a:stretch>
                  <a:fillRect l="-5263" t="-3774" r="-6316" b="-1887"/>
                </a:stretch>
              </a:blipFill>
            </p:spPr>
            <p:txBody>
              <a:bodyPr/>
              <a:lstStyle/>
              <a:p>
                <a:r>
                  <a:rPr lang="zh-CN" altLang="en-US">
                    <a:noFill/>
                  </a:rPr>
                  <a:t> </a:t>
                </a:r>
              </a:p>
            </p:txBody>
          </p:sp>
        </mc:Fallback>
      </mc:AlternateContent>
      <p:sp>
        <p:nvSpPr>
          <p:cNvPr id="51" name="Oval 14">
            <a:extLst>
              <a:ext uri="{FF2B5EF4-FFF2-40B4-BE49-F238E27FC236}">
                <a16:creationId xmlns:a16="http://schemas.microsoft.com/office/drawing/2014/main" id="{D15A201E-03FA-4530-4946-FE5E734B0C13}"/>
              </a:ext>
            </a:extLst>
          </p:cNvPr>
          <p:cNvSpPr/>
          <p:nvPr/>
        </p:nvSpPr>
        <p:spPr>
          <a:xfrm>
            <a:off x="2849069" y="5148560"/>
            <a:ext cx="2013474" cy="9208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396273" y="277995"/>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机器学习的工作流程：</a:t>
            </a:r>
            <a:endParaRPr lang="en-US" altLang="zh-CN" sz="3200" spc="-10" dirty="0">
              <a:latin typeface="+mn-ea"/>
            </a:endParaRPr>
          </a:p>
        </p:txBody>
      </p:sp>
      <p:sp>
        <p:nvSpPr>
          <p:cNvPr id="2" name="圆角矩形 1">
            <a:extLst>
              <a:ext uri="{FF2B5EF4-FFF2-40B4-BE49-F238E27FC236}">
                <a16:creationId xmlns:a16="http://schemas.microsoft.com/office/drawing/2014/main" id="{379381F9-143B-0B2E-A67A-CDD56C5BE083}"/>
              </a:ext>
            </a:extLst>
          </p:cNvPr>
          <p:cNvSpPr/>
          <p:nvPr/>
        </p:nvSpPr>
        <p:spPr>
          <a:xfrm>
            <a:off x="2755392" y="1682496"/>
            <a:ext cx="6449568" cy="731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29004EB-857E-3FFC-C6CA-201A413AB19F}"/>
                  </a:ext>
                </a:extLst>
              </p:cNvPr>
              <p:cNvSpPr txBox="1"/>
              <p:nvPr/>
            </p:nvSpPr>
            <p:spPr>
              <a:xfrm>
                <a:off x="4291584" y="1798453"/>
                <a:ext cx="14752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pc="-10" smtClean="0">
                          <a:solidFill>
                            <a:srgbClr val="FF0000"/>
                          </a:solidFill>
                          <a:latin typeface="Cambria Math" panose="02040503050406030204" pitchFamily="18" charset="0"/>
                        </a:rPr>
                        <m:t>{</m:t>
                      </m:r>
                      <m:sSub>
                        <m:sSubPr>
                          <m:ctrlPr>
                            <a:rPr lang="en-US" altLang="zh-CN" sz="2400" i="1" spc="-10" smtClean="0">
                              <a:solidFill>
                                <a:srgbClr val="FF0000"/>
                              </a:solidFill>
                              <a:latin typeface="Cambria Math" panose="02040503050406030204" pitchFamily="18" charset="0"/>
                            </a:rPr>
                          </m:ctrlPr>
                        </m:sSubPr>
                        <m:e>
                          <m:r>
                            <a:rPr lang="en-US" altLang="zh-CN" sz="2400" b="0" i="1" spc="-10" smtClean="0">
                              <a:solidFill>
                                <a:srgbClr val="FF0000"/>
                              </a:solidFill>
                              <a:latin typeface="Cambria Math" panose="02040503050406030204" pitchFamily="18" charset="0"/>
                            </a:rPr>
                            <m:t>(</m:t>
                          </m:r>
                          <m:acc>
                            <m:accPr>
                              <m:chr m:val="⃗"/>
                              <m:ctrlPr>
                                <a:rPr lang="en-US" altLang="zh-CN" sz="2400" i="1" spc="-10">
                                  <a:solidFill>
                                    <a:srgbClr val="FF0000"/>
                                  </a:solidFill>
                                  <a:latin typeface="Cambria Math" panose="02040503050406030204" pitchFamily="18" charset="0"/>
                                </a:rPr>
                              </m:ctrlPr>
                            </m:accPr>
                            <m:e>
                              <m:r>
                                <a:rPr lang="en-US" altLang="zh-CN" sz="2400" i="1" spc="-10">
                                  <a:solidFill>
                                    <a:srgbClr val="FF0000"/>
                                  </a:solidFill>
                                  <a:latin typeface="Cambria Math" panose="02040503050406030204" pitchFamily="18" charset="0"/>
                                </a:rPr>
                                <m:t>𝑥</m:t>
                              </m:r>
                            </m:e>
                          </m:acc>
                        </m:e>
                        <m:sub>
                          <m:r>
                            <a:rPr lang="en-US" altLang="zh-CN" sz="2400" b="0" i="1" spc="-10" smtClean="0">
                              <a:solidFill>
                                <a:srgbClr val="FF0000"/>
                              </a:solidFill>
                              <a:latin typeface="Cambria Math" panose="02040503050406030204" pitchFamily="18" charset="0"/>
                            </a:rPr>
                            <m:t>𝑚</m:t>
                          </m:r>
                        </m:sub>
                      </m:sSub>
                      <m:r>
                        <a:rPr lang="en-US" altLang="zh-CN" sz="2400" i="1" spc="-10">
                          <a:solidFill>
                            <a:srgbClr val="FF0000"/>
                          </a:solidFill>
                          <a:latin typeface="Cambria Math" panose="02040503050406030204" pitchFamily="18" charset="0"/>
                        </a:rPr>
                        <m:t>, </m:t>
                      </m:r>
                      <m:sSub>
                        <m:sSubPr>
                          <m:ctrlPr>
                            <a:rPr lang="en-US" altLang="zh-CN" sz="2400" i="1" spc="-10">
                              <a:solidFill>
                                <a:srgbClr val="FF0000"/>
                              </a:solidFill>
                              <a:latin typeface="Cambria Math" panose="02040503050406030204" pitchFamily="18" charset="0"/>
                            </a:rPr>
                          </m:ctrlPr>
                        </m:sSubPr>
                        <m:e>
                          <m:r>
                            <a:rPr lang="en-US" altLang="zh-CN" sz="2400" i="1" spc="-10">
                              <a:solidFill>
                                <a:srgbClr val="FF0000"/>
                              </a:solidFill>
                              <a:latin typeface="Cambria Math" panose="02040503050406030204" pitchFamily="18" charset="0"/>
                            </a:rPr>
                            <m:t>𝑦</m:t>
                          </m:r>
                        </m:e>
                        <m:sub>
                          <m:r>
                            <a:rPr lang="en-US" altLang="zh-CN" sz="2400" b="0" i="1" spc="-10" smtClean="0">
                              <a:solidFill>
                                <a:srgbClr val="FF0000"/>
                              </a:solidFill>
                              <a:latin typeface="Cambria Math" panose="02040503050406030204" pitchFamily="18" charset="0"/>
                            </a:rPr>
                            <m:t>𝑚</m:t>
                          </m:r>
                        </m:sub>
                      </m:sSub>
                      <m:r>
                        <a:rPr lang="en-US" altLang="zh-CN" sz="2400" b="0" i="1" spc="-10" smtClean="0">
                          <a:solidFill>
                            <a:srgbClr val="FF0000"/>
                          </a:solidFill>
                          <a:latin typeface="Cambria Math" panose="02040503050406030204" pitchFamily="18" charset="0"/>
                        </a:rPr>
                        <m:t>)}</m:t>
                      </m:r>
                    </m:oMath>
                  </m:oMathPara>
                </a14:m>
                <a:endParaRPr lang="zh-CN" altLang="en-US" sz="2400" dirty="0">
                  <a:solidFill>
                    <a:srgbClr val="FF0000"/>
                  </a:solidFill>
                </a:endParaRPr>
              </a:p>
            </p:txBody>
          </p:sp>
        </mc:Choice>
        <mc:Fallback xmlns="">
          <p:sp>
            <p:nvSpPr>
              <p:cNvPr id="21" name="文本框 20">
                <a:extLst>
                  <a:ext uri="{FF2B5EF4-FFF2-40B4-BE49-F238E27FC236}">
                    <a16:creationId xmlns:a16="http://schemas.microsoft.com/office/drawing/2014/main" id="{C29004EB-857E-3FFC-C6CA-201A413AB19F}"/>
                  </a:ext>
                </a:extLst>
              </p:cNvPr>
              <p:cNvSpPr txBox="1">
                <a:spLocks noRot="1" noChangeAspect="1" noMove="1" noResize="1" noEditPoints="1" noAdjustHandles="1" noChangeArrowheads="1" noChangeShapeType="1" noTextEdit="1"/>
              </p:cNvSpPr>
              <p:nvPr/>
            </p:nvSpPr>
            <p:spPr>
              <a:xfrm>
                <a:off x="4291584" y="1798453"/>
                <a:ext cx="1475232" cy="461665"/>
              </a:xfrm>
              <a:prstGeom prst="rect">
                <a:avLst/>
              </a:prstGeom>
              <a:blipFill>
                <a:blip r:embed="rId4"/>
                <a:stretch>
                  <a:fillRect l="-2542" t="-21053" r="-6780"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3EDE43F-B3B8-6805-7285-E061F4899101}"/>
                  </a:ext>
                </a:extLst>
              </p:cNvPr>
              <p:cNvSpPr txBox="1"/>
              <p:nvPr/>
            </p:nvSpPr>
            <p:spPr>
              <a:xfrm>
                <a:off x="2987040" y="1863590"/>
                <a:ext cx="1472198" cy="369332"/>
              </a:xfrm>
              <a:prstGeom prst="rect">
                <a:avLst/>
              </a:prstGeom>
              <a:noFill/>
            </p:spPr>
            <p:txBody>
              <a:bodyPr wrap="none" rtlCol="0">
                <a:spAutoFit/>
              </a:bodyPr>
              <a:lstStyle/>
              <a:p>
                <a:pPr algn="l"/>
                <a:r>
                  <a:rPr kumimoji="1" lang="zh-CN" altLang="en-US" b="1" dirty="0">
                    <a:solidFill>
                      <a:schemeClr val="bg1"/>
                    </a:solidFill>
                    <a:latin typeface="+mn-ea"/>
                  </a:rPr>
                  <a:t>从</a:t>
                </a:r>
                <a14:m>
                  <m:oMath xmlns:m="http://schemas.openxmlformats.org/officeDocument/2006/math">
                    <m:r>
                      <a:rPr kumimoji="1" lang="en-US" altLang="zh-CN" b="1" i="1" smtClean="0">
                        <a:solidFill>
                          <a:srgbClr val="FFFF00"/>
                        </a:solidFill>
                        <a:latin typeface="Cambria Math" panose="02040503050406030204" pitchFamily="18" charset="0"/>
                      </a:rPr>
                      <m:t>𝒇</m:t>
                    </m:r>
                  </m:oMath>
                </a14:m>
                <a:r>
                  <a:rPr kumimoji="1" lang="zh-CN" altLang="en-US" b="1" dirty="0">
                    <a:solidFill>
                      <a:schemeClr val="bg1"/>
                    </a:solidFill>
                    <a:latin typeface="+mn-ea"/>
                  </a:rPr>
                  <a:t>中获得的</a:t>
                </a:r>
              </a:p>
            </p:txBody>
          </p:sp>
        </mc:Choice>
        <mc:Fallback xmlns="">
          <p:sp>
            <p:nvSpPr>
              <p:cNvPr id="24" name="文本框 23">
                <a:extLst>
                  <a:ext uri="{FF2B5EF4-FFF2-40B4-BE49-F238E27FC236}">
                    <a16:creationId xmlns:a16="http://schemas.microsoft.com/office/drawing/2014/main" id="{23EDE43F-B3B8-6805-7285-E061F4899101}"/>
                  </a:ext>
                </a:extLst>
              </p:cNvPr>
              <p:cNvSpPr txBox="1">
                <a:spLocks noRot="1" noChangeAspect="1" noMove="1" noResize="1" noEditPoints="1" noAdjustHandles="1" noChangeArrowheads="1" noChangeShapeType="1" noTextEdit="1"/>
              </p:cNvSpPr>
              <p:nvPr/>
            </p:nvSpPr>
            <p:spPr>
              <a:xfrm>
                <a:off x="2987040" y="1863590"/>
                <a:ext cx="1472198" cy="369332"/>
              </a:xfrm>
              <a:prstGeom prst="rect">
                <a:avLst/>
              </a:prstGeom>
              <a:blipFill>
                <a:blip r:embed="rId5"/>
                <a:stretch>
                  <a:fillRect l="-3419" t="-6667" r="-1709" b="-23333"/>
                </a:stretch>
              </a:blipFill>
            </p:spPr>
            <p:txBody>
              <a:bodyPr/>
              <a:lstStyle/>
              <a:p>
                <a:r>
                  <a:rPr lang="zh-CN" altLang="en-US">
                    <a:noFill/>
                  </a:rPr>
                  <a:t> </a:t>
                </a:r>
              </a:p>
            </p:txBody>
          </p:sp>
        </mc:Fallback>
      </mc:AlternateContent>
      <p:cxnSp>
        <p:nvCxnSpPr>
          <p:cNvPr id="26" name="直线箭头连接符 25">
            <a:extLst>
              <a:ext uri="{FF2B5EF4-FFF2-40B4-BE49-F238E27FC236}">
                <a16:creationId xmlns:a16="http://schemas.microsoft.com/office/drawing/2014/main" id="{B3605FF9-3B4A-3156-E857-AAD9B2E67BEF}"/>
              </a:ext>
            </a:extLst>
          </p:cNvPr>
          <p:cNvCxnSpPr/>
          <p:nvPr/>
        </p:nvCxnSpPr>
        <p:spPr>
          <a:xfrm>
            <a:off x="5821680" y="2048256"/>
            <a:ext cx="54864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8" name="圆角矩形 27">
            <a:extLst>
              <a:ext uri="{FF2B5EF4-FFF2-40B4-BE49-F238E27FC236}">
                <a16:creationId xmlns:a16="http://schemas.microsoft.com/office/drawing/2014/main" id="{EEE36BA8-1853-D9EC-598A-F0C016B5CB2A}"/>
              </a:ext>
            </a:extLst>
          </p:cNvPr>
          <p:cNvSpPr/>
          <p:nvPr/>
        </p:nvSpPr>
        <p:spPr>
          <a:xfrm>
            <a:off x="6428232" y="1755648"/>
            <a:ext cx="1728216" cy="58521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C72DC965-4CDD-9051-CBEE-42633BBCFF55}"/>
              </a:ext>
            </a:extLst>
          </p:cNvPr>
          <p:cNvSpPr txBox="1"/>
          <p:nvPr/>
        </p:nvSpPr>
        <p:spPr>
          <a:xfrm>
            <a:off x="6584454" y="1817423"/>
            <a:ext cx="1415772" cy="461665"/>
          </a:xfrm>
          <a:prstGeom prst="rect">
            <a:avLst/>
          </a:prstGeom>
          <a:noFill/>
        </p:spPr>
        <p:txBody>
          <a:bodyPr wrap="none" rtlCol="0">
            <a:spAutoFit/>
          </a:bodyPr>
          <a:lstStyle/>
          <a:p>
            <a:pPr algn="l"/>
            <a:r>
              <a:rPr kumimoji="1" lang="zh-CN" altLang="en-US" sz="2400" b="1" dirty="0">
                <a:latin typeface="+mn-ea"/>
              </a:rPr>
              <a:t>机器学习</a:t>
            </a:r>
          </a:p>
        </p:txBody>
      </p:sp>
      <p:cxnSp>
        <p:nvCxnSpPr>
          <p:cNvPr id="31" name="直线箭头连接符 30">
            <a:extLst>
              <a:ext uri="{FF2B5EF4-FFF2-40B4-BE49-F238E27FC236}">
                <a16:creationId xmlns:a16="http://schemas.microsoft.com/office/drawing/2014/main" id="{941B6C10-C47A-7415-27FE-B67AC86D14B7}"/>
              </a:ext>
            </a:extLst>
          </p:cNvPr>
          <p:cNvCxnSpPr/>
          <p:nvPr/>
        </p:nvCxnSpPr>
        <p:spPr>
          <a:xfrm>
            <a:off x="8156448" y="2048255"/>
            <a:ext cx="54864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AE9A85C-6412-4C5D-1524-9EA519D4D664}"/>
                  </a:ext>
                </a:extLst>
              </p:cNvPr>
              <p:cNvSpPr txBox="1"/>
              <p:nvPr/>
            </p:nvSpPr>
            <p:spPr>
              <a:xfrm>
                <a:off x="8520297" y="1731263"/>
                <a:ext cx="76277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FFFF00"/>
                          </a:solidFill>
                          <a:latin typeface="Cambria Math" panose="02040503050406030204" pitchFamily="18" charset="0"/>
                          <a:ea typeface="Cambria Math" panose="02040503050406030204" pitchFamily="18" charset="0"/>
                        </a:rPr>
                        <m:t>𝑔</m:t>
                      </m:r>
                    </m:oMath>
                  </m:oMathPara>
                </a14:m>
                <a:endParaRPr lang="zh-CN" altLang="en-US" sz="2800" dirty="0">
                  <a:solidFill>
                    <a:srgbClr val="FFFF00"/>
                  </a:solidFill>
                </a:endParaRPr>
              </a:p>
            </p:txBody>
          </p:sp>
        </mc:Choice>
        <mc:Fallback xmlns="">
          <p:sp>
            <p:nvSpPr>
              <p:cNvPr id="33" name="文本框 32">
                <a:extLst>
                  <a:ext uri="{FF2B5EF4-FFF2-40B4-BE49-F238E27FC236}">
                    <a16:creationId xmlns:a16="http://schemas.microsoft.com/office/drawing/2014/main" id="{FAE9A85C-6412-4C5D-1524-9EA519D4D664}"/>
                  </a:ext>
                </a:extLst>
              </p:cNvPr>
              <p:cNvSpPr txBox="1">
                <a:spLocks noRot="1" noChangeAspect="1" noMove="1" noResize="1" noEditPoints="1" noAdjustHandles="1" noChangeArrowheads="1" noChangeShapeType="1" noTextEdit="1"/>
              </p:cNvSpPr>
              <p:nvPr/>
            </p:nvSpPr>
            <p:spPr>
              <a:xfrm>
                <a:off x="8520297" y="1731263"/>
                <a:ext cx="762774" cy="523220"/>
              </a:xfrm>
              <a:prstGeom prst="rect">
                <a:avLst/>
              </a:prstGeom>
              <a:blipFill>
                <a:blip r:embed="rId6"/>
                <a:stretch>
                  <a:fillRect b="-11905"/>
                </a:stretch>
              </a:blipFill>
            </p:spPr>
            <p:txBody>
              <a:bodyPr/>
              <a:lstStyle/>
              <a:p>
                <a:r>
                  <a:rPr lang="zh-CN" altLang="en-US">
                    <a:noFill/>
                  </a:rPr>
                  <a:t> </a:t>
                </a:r>
              </a:p>
            </p:txBody>
          </p:sp>
        </mc:Fallback>
      </mc:AlternateContent>
      <p:cxnSp>
        <p:nvCxnSpPr>
          <p:cNvPr id="34" name="直线箭头连接符 33">
            <a:extLst>
              <a:ext uri="{FF2B5EF4-FFF2-40B4-BE49-F238E27FC236}">
                <a16:creationId xmlns:a16="http://schemas.microsoft.com/office/drawing/2014/main" id="{9ED962B0-62B9-FE38-D24B-708009C5C0BD}"/>
              </a:ext>
            </a:extLst>
          </p:cNvPr>
          <p:cNvCxnSpPr>
            <a:cxnSpLocks/>
          </p:cNvCxnSpPr>
          <p:nvPr/>
        </p:nvCxnSpPr>
        <p:spPr>
          <a:xfrm>
            <a:off x="5955792" y="2414016"/>
            <a:ext cx="0" cy="310896"/>
          </a:xfrm>
          <a:prstGeom prst="straightConnector1">
            <a:avLst/>
          </a:prstGeom>
          <a:ln w="38100">
            <a:solidFill>
              <a:schemeClr val="tx2"/>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6" name="Rounded Rectangle 2">
                <a:extLst>
                  <a:ext uri="{FF2B5EF4-FFF2-40B4-BE49-F238E27FC236}">
                    <a16:creationId xmlns:a16="http://schemas.microsoft.com/office/drawing/2014/main" id="{970F73EE-85F5-580F-0B80-7B6C2504E822}"/>
                  </a:ext>
                </a:extLst>
              </p:cNvPr>
              <p:cNvSpPr/>
              <p:nvPr/>
            </p:nvSpPr>
            <p:spPr>
              <a:xfrm>
                <a:off x="1999126" y="2919957"/>
                <a:ext cx="2724913" cy="828118"/>
              </a:xfrm>
              <a:prstGeom prst="round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4">
                        <a:lumMod val="50000"/>
                      </a:schemeClr>
                    </a:solidFill>
                  </a:rPr>
                  <a:t>未知的目标函数</a:t>
                </a:r>
              </a:p>
              <a:p>
                <a:pPr algn="ctr"/>
                <a14:m>
                  <m:oMathPara xmlns:m="http://schemas.openxmlformats.org/officeDocument/2006/math">
                    <m:oMathParaPr>
                      <m:jc m:val="centerGroup"/>
                    </m:oMathParaPr>
                    <m:oMath xmlns:m="http://schemas.openxmlformats.org/officeDocument/2006/math">
                      <m:r>
                        <a:rPr lang="en-US" sz="2000" b="0" i="1" smtClean="0">
                          <a:solidFill>
                            <a:schemeClr val="accent4">
                              <a:lumMod val="50000"/>
                            </a:schemeClr>
                          </a:solidFill>
                          <a:latin typeface="Cambria Math" panose="02040503050406030204" pitchFamily="18" charset="0"/>
                        </a:rPr>
                        <m:t>𝑓</m:t>
                      </m:r>
                      <m:r>
                        <a:rPr lang="en-US" sz="2000" b="0" i="1" smtClean="0">
                          <a:solidFill>
                            <a:schemeClr val="accent4">
                              <a:lumMod val="50000"/>
                            </a:schemeClr>
                          </a:solidFill>
                          <a:latin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𝒳</m:t>
                      </m:r>
                      <m:r>
                        <a:rPr lang="en-US" sz="2000" b="0" i="1" smtClean="0">
                          <a:solidFill>
                            <a:schemeClr val="accent4">
                              <a:lumMod val="50000"/>
                            </a:schemeClr>
                          </a:solidFill>
                          <a:latin typeface="Cambria Math" panose="02040503050406030204" pitchFamily="18" charset="0"/>
                          <a:ea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𝒴</m:t>
                      </m:r>
                    </m:oMath>
                  </m:oMathPara>
                </a14:m>
                <a:endParaRPr lang="en-CN" sz="2000" dirty="0">
                  <a:solidFill>
                    <a:schemeClr val="accent4">
                      <a:lumMod val="50000"/>
                    </a:schemeClr>
                  </a:solidFill>
                </a:endParaRPr>
              </a:p>
            </p:txBody>
          </p:sp>
        </mc:Choice>
        <mc:Fallback xmlns="">
          <p:sp>
            <p:nvSpPr>
              <p:cNvPr id="36" name="Rounded Rectangle 2">
                <a:extLst>
                  <a:ext uri="{FF2B5EF4-FFF2-40B4-BE49-F238E27FC236}">
                    <a16:creationId xmlns:a16="http://schemas.microsoft.com/office/drawing/2014/main" id="{970F73EE-85F5-580F-0B80-7B6C2504E822}"/>
                  </a:ext>
                </a:extLst>
              </p:cNvPr>
              <p:cNvSpPr>
                <a:spLocks noRot="1" noChangeAspect="1" noMove="1" noResize="1" noEditPoints="1" noAdjustHandles="1" noChangeArrowheads="1" noChangeShapeType="1" noTextEdit="1"/>
              </p:cNvSpPr>
              <p:nvPr/>
            </p:nvSpPr>
            <p:spPr>
              <a:xfrm>
                <a:off x="1999126" y="2919957"/>
                <a:ext cx="2724913" cy="828118"/>
              </a:xfrm>
              <a:prstGeom prst="roundRect">
                <a:avLst/>
              </a:prstGeom>
              <a:blipFill>
                <a:blip r:embed="rId7"/>
                <a:stretch>
                  <a:fillRect/>
                </a:stretch>
              </a:blipFill>
              <a:ln w="63500">
                <a:solidFill>
                  <a:schemeClr val="bg2">
                    <a:lumMod val="50000"/>
                  </a:schemeClr>
                </a:solidFill>
              </a:ln>
            </p:spPr>
            <p:txBody>
              <a:bodyPr/>
              <a:lstStyle/>
              <a:p>
                <a:r>
                  <a:rPr lang="zh-CN" altLang="en-US">
                    <a:noFill/>
                  </a:rPr>
                  <a:t> </a:t>
                </a:r>
              </a:p>
            </p:txBody>
          </p:sp>
        </mc:Fallback>
      </mc:AlternateContent>
      <p:cxnSp>
        <p:nvCxnSpPr>
          <p:cNvPr id="38" name="Straight Arrow Connector 7">
            <a:extLst>
              <a:ext uri="{FF2B5EF4-FFF2-40B4-BE49-F238E27FC236}">
                <a16:creationId xmlns:a16="http://schemas.microsoft.com/office/drawing/2014/main" id="{3323E93E-E3AA-0E5C-A0D8-B0014B5097A3}"/>
              </a:ext>
            </a:extLst>
          </p:cNvPr>
          <p:cNvCxnSpPr>
            <a:cxnSpLocks/>
          </p:cNvCxnSpPr>
          <p:nvPr/>
        </p:nvCxnSpPr>
        <p:spPr>
          <a:xfrm>
            <a:off x="3362873" y="3748074"/>
            <a:ext cx="0" cy="423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9">
                <a:extLst>
                  <a:ext uri="{FF2B5EF4-FFF2-40B4-BE49-F238E27FC236}">
                    <a16:creationId xmlns:a16="http://schemas.microsoft.com/office/drawing/2014/main" id="{99CF5BEF-52C3-F938-F6F9-28385AE8CB64}"/>
                  </a:ext>
                </a:extLst>
              </p:cNvPr>
              <p:cNvSpPr/>
              <p:nvPr/>
            </p:nvSpPr>
            <p:spPr>
              <a:xfrm>
                <a:off x="1306582" y="4214415"/>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39" name="Rectangle 9">
                <a:extLst>
                  <a:ext uri="{FF2B5EF4-FFF2-40B4-BE49-F238E27FC236}">
                    <a16:creationId xmlns:a16="http://schemas.microsoft.com/office/drawing/2014/main" id="{99CF5BEF-52C3-F938-F6F9-28385AE8CB64}"/>
                  </a:ext>
                </a:extLst>
              </p:cNvPr>
              <p:cNvSpPr>
                <a:spLocks noRot="1" noChangeAspect="1" noMove="1" noResize="1" noEditPoints="1" noAdjustHandles="1" noChangeArrowheads="1" noChangeShapeType="1" noTextEdit="1"/>
              </p:cNvSpPr>
              <p:nvPr/>
            </p:nvSpPr>
            <p:spPr>
              <a:xfrm>
                <a:off x="1306582" y="4214415"/>
                <a:ext cx="4112581" cy="768096"/>
              </a:xfrm>
              <a:prstGeom prst="rect">
                <a:avLst/>
              </a:prstGeom>
              <a:blipFill>
                <a:blip r:embed="rId8"/>
                <a:stretch>
                  <a:fillRect/>
                </a:stretch>
              </a:blipFill>
              <a:ln w="66675">
                <a:solidFill>
                  <a:schemeClr val="accent1"/>
                </a:solidFill>
              </a:ln>
            </p:spPr>
            <p:txBody>
              <a:bodyPr/>
              <a:lstStyle/>
              <a:p>
                <a:r>
                  <a:rPr lang="zh-CN" altLang="en-US">
                    <a:noFill/>
                  </a:rPr>
                  <a:t> </a:t>
                </a:r>
              </a:p>
            </p:txBody>
          </p:sp>
        </mc:Fallback>
      </mc:AlternateContent>
      <p:cxnSp>
        <p:nvCxnSpPr>
          <p:cNvPr id="40" name="Straight Arrow Connector 11">
            <a:extLst>
              <a:ext uri="{FF2B5EF4-FFF2-40B4-BE49-F238E27FC236}">
                <a16:creationId xmlns:a16="http://schemas.microsoft.com/office/drawing/2014/main" id="{75DD0385-B77A-173C-D5C3-5DAECEABAF10}"/>
              </a:ext>
            </a:extLst>
          </p:cNvPr>
          <p:cNvCxnSpPr>
            <a:cxnSpLocks/>
          </p:cNvCxnSpPr>
          <p:nvPr/>
        </p:nvCxnSpPr>
        <p:spPr>
          <a:xfrm>
            <a:off x="5419163" y="462244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16">
                <a:extLst>
                  <a:ext uri="{FF2B5EF4-FFF2-40B4-BE49-F238E27FC236}">
                    <a16:creationId xmlns:a16="http://schemas.microsoft.com/office/drawing/2014/main" id="{0B5F8279-3334-88BF-9007-80A24F9F6FE1}"/>
                  </a:ext>
                </a:extLst>
              </p:cNvPr>
              <p:cNvSpPr txBox="1"/>
              <p:nvPr/>
            </p:nvSpPr>
            <p:spPr>
              <a:xfrm>
                <a:off x="6540656" y="4334226"/>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lgn="l"/>
                <a14:m>
                  <m:oMathPara xmlns:m="http://schemas.openxmlformats.org/officeDocument/2006/math">
                    <m:oMathParaPr>
                      <m:jc m:val="centerGroup"/>
                    </m:oMathParaPr>
                    <m:oMath xmlns:m="http://schemas.openxmlformats.org/officeDocument/2006/math">
                      <m:r>
                        <a:rPr lang="en-CN" sz="2000" i="1" smtClean="0">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44" name="TextBox 16">
                <a:extLst>
                  <a:ext uri="{FF2B5EF4-FFF2-40B4-BE49-F238E27FC236}">
                    <a16:creationId xmlns:a16="http://schemas.microsoft.com/office/drawing/2014/main" id="{0B5F8279-3334-88BF-9007-80A24F9F6FE1}"/>
                  </a:ext>
                </a:extLst>
              </p:cNvPr>
              <p:cNvSpPr txBox="1">
                <a:spLocks noRot="1" noChangeAspect="1" noMove="1" noResize="1" noEditPoints="1" noAdjustHandles="1" noChangeArrowheads="1" noChangeShapeType="1" noTextEdit="1"/>
              </p:cNvSpPr>
              <p:nvPr/>
            </p:nvSpPr>
            <p:spPr>
              <a:xfrm>
                <a:off x="6540656" y="4334226"/>
                <a:ext cx="1210588" cy="707886"/>
              </a:xfrm>
              <a:prstGeom prst="rect">
                <a:avLst/>
              </a:prstGeom>
              <a:blipFill>
                <a:blip r:embed="rId9"/>
                <a:stretch>
                  <a:fillRect l="-6250" t="-5357" r="-4167"/>
                </a:stretch>
              </a:blipFill>
            </p:spPr>
            <p:txBody>
              <a:bodyPr/>
              <a:lstStyle/>
              <a:p>
                <a:r>
                  <a:rPr lang="zh-CN" altLang="en-US">
                    <a:noFill/>
                  </a:rPr>
                  <a:t> </a:t>
                </a:r>
              </a:p>
            </p:txBody>
          </p:sp>
        </mc:Fallback>
      </mc:AlternateContent>
      <p:sp>
        <p:nvSpPr>
          <p:cNvPr id="43" name="Oval 13">
            <a:extLst>
              <a:ext uri="{FF2B5EF4-FFF2-40B4-BE49-F238E27FC236}">
                <a16:creationId xmlns:a16="http://schemas.microsoft.com/office/drawing/2014/main" id="{D4C56B92-1022-5BB4-3271-562DDE733F23}"/>
              </a:ext>
            </a:extLst>
          </p:cNvPr>
          <p:cNvSpPr/>
          <p:nvPr/>
        </p:nvSpPr>
        <p:spPr>
          <a:xfrm>
            <a:off x="6127629" y="4125145"/>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5" name="Straight Arrow Connector 18">
            <a:extLst>
              <a:ext uri="{FF2B5EF4-FFF2-40B4-BE49-F238E27FC236}">
                <a16:creationId xmlns:a16="http://schemas.microsoft.com/office/drawing/2014/main" id="{A53F5B78-1B7D-A694-9DFB-7BB42F8CE532}"/>
              </a:ext>
            </a:extLst>
          </p:cNvPr>
          <p:cNvCxnSpPr>
            <a:cxnSpLocks/>
          </p:cNvCxnSpPr>
          <p:nvPr/>
        </p:nvCxnSpPr>
        <p:spPr>
          <a:xfrm>
            <a:off x="8163856" y="4626801"/>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19">
                <a:extLst>
                  <a:ext uri="{FF2B5EF4-FFF2-40B4-BE49-F238E27FC236}">
                    <a16:creationId xmlns:a16="http://schemas.microsoft.com/office/drawing/2014/main" id="{890C675A-A25E-06C2-B9CD-7B09F7074D70}"/>
                  </a:ext>
                </a:extLst>
              </p:cNvPr>
              <p:cNvSpPr/>
              <p:nvPr/>
            </p:nvSpPr>
            <p:spPr>
              <a:xfrm>
                <a:off x="8878415" y="4214415"/>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46" name="Rectangle 19">
                <a:extLst>
                  <a:ext uri="{FF2B5EF4-FFF2-40B4-BE49-F238E27FC236}">
                    <a16:creationId xmlns:a16="http://schemas.microsoft.com/office/drawing/2014/main" id="{890C675A-A25E-06C2-B9CD-7B09F7074D70}"/>
                  </a:ext>
                </a:extLst>
              </p:cNvPr>
              <p:cNvSpPr>
                <a:spLocks noRot="1" noChangeAspect="1" noMove="1" noResize="1" noEditPoints="1" noAdjustHandles="1" noChangeArrowheads="1" noChangeShapeType="1" noTextEdit="1"/>
              </p:cNvSpPr>
              <p:nvPr/>
            </p:nvSpPr>
            <p:spPr>
              <a:xfrm>
                <a:off x="8878415" y="4214415"/>
                <a:ext cx="2353028" cy="768096"/>
              </a:xfrm>
              <a:prstGeom prst="rect">
                <a:avLst/>
              </a:prstGeom>
              <a:blipFill>
                <a:blip r:embed="rId10"/>
                <a:stretch>
                  <a:fillRect/>
                </a:stretch>
              </a:blipFill>
              <a:ln w="6667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119">
                <a:extLst>
                  <a:ext uri="{FF2B5EF4-FFF2-40B4-BE49-F238E27FC236}">
                    <a16:creationId xmlns:a16="http://schemas.microsoft.com/office/drawing/2014/main" id="{60B7A37D-CDEA-D44B-9FCF-093948E01D22}"/>
                  </a:ext>
                </a:extLst>
              </p:cNvPr>
              <p:cNvSpPr txBox="1"/>
              <p:nvPr/>
            </p:nvSpPr>
            <p:spPr>
              <a:xfrm>
                <a:off x="6370320" y="2779775"/>
                <a:ext cx="5019619"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目标函数未知</a:t>
                </a:r>
                <a:endParaRPr lang="en-US" altLang="zh-CN" sz="2800" spc="-10" dirty="0">
                  <a:latin typeface="+mn-ea"/>
                </a:endParaRPr>
              </a:p>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oMath>
                </a14:m>
                <a:r>
                  <a:rPr lang="zh-CN" altLang="en-US" sz="2800" spc="-10" dirty="0">
                    <a:latin typeface="+mn-ea"/>
                  </a:rPr>
                  <a:t>尽可能接近</a:t>
                </a:r>
                <a14:m>
                  <m:oMath xmlns:m="http://schemas.openxmlformats.org/officeDocument/2006/math">
                    <m:r>
                      <a:rPr lang="en-US" altLang="zh-CN" sz="2800" i="1" spc="-10" dirty="0" smtClean="0">
                        <a:solidFill>
                          <a:schemeClr val="accent4">
                            <a:lumMod val="50000"/>
                          </a:schemeClr>
                        </a:solidFill>
                        <a:latin typeface="Cambria Math" panose="02040503050406030204" pitchFamily="18" charset="0"/>
                      </a:rPr>
                      <m:t>𝑓</m:t>
                    </m:r>
                  </m:oMath>
                </a14:m>
                <a:endParaRPr lang="en-US" altLang="zh-CN" sz="2800" spc="-10" dirty="0">
                  <a:latin typeface="+mn-ea"/>
                </a:endParaRPr>
              </a:p>
            </p:txBody>
          </p:sp>
        </mc:Choice>
        <mc:Fallback xmlns="">
          <p:sp>
            <p:nvSpPr>
              <p:cNvPr id="47" name="文本框 119">
                <a:extLst>
                  <a:ext uri="{FF2B5EF4-FFF2-40B4-BE49-F238E27FC236}">
                    <a16:creationId xmlns:a16="http://schemas.microsoft.com/office/drawing/2014/main" id="{60B7A37D-CDEA-D44B-9FCF-093948E01D22}"/>
                  </a:ext>
                </a:extLst>
              </p:cNvPr>
              <p:cNvSpPr txBox="1">
                <a:spLocks noRot="1" noChangeAspect="1" noMove="1" noResize="1" noEditPoints="1" noAdjustHandles="1" noChangeArrowheads="1" noChangeShapeType="1" noTextEdit="1"/>
              </p:cNvSpPr>
              <p:nvPr/>
            </p:nvSpPr>
            <p:spPr>
              <a:xfrm>
                <a:off x="6370320" y="2779775"/>
                <a:ext cx="5019619" cy="1082604"/>
              </a:xfrm>
              <a:prstGeom prst="rect">
                <a:avLst/>
              </a:prstGeom>
              <a:blipFill>
                <a:blip r:embed="rId11"/>
                <a:stretch>
                  <a:fillRect l="-2273" t="-2299" b="-14943"/>
                </a:stretch>
              </a:blipFill>
            </p:spPr>
            <p:txBody>
              <a:bodyPr/>
              <a:lstStyle/>
              <a:p>
                <a:r>
                  <a:rPr lang="zh-CN" altLang="en-US">
                    <a:noFill/>
                  </a:rPr>
                  <a:t> </a:t>
                </a:r>
              </a:p>
            </p:txBody>
          </p:sp>
        </mc:Fallback>
      </mc:AlternateContent>
      <p:sp>
        <p:nvSpPr>
          <p:cNvPr id="48" name="Rounded Rectangle 2">
            <a:extLst>
              <a:ext uri="{FF2B5EF4-FFF2-40B4-BE49-F238E27FC236}">
                <a16:creationId xmlns:a16="http://schemas.microsoft.com/office/drawing/2014/main" id="{62B0CE84-A304-2E87-7324-60A0BEA08441}"/>
              </a:ext>
            </a:extLst>
          </p:cNvPr>
          <p:cNvSpPr/>
          <p:nvPr/>
        </p:nvSpPr>
        <p:spPr>
          <a:xfrm>
            <a:off x="443948" y="2779775"/>
            <a:ext cx="11199409" cy="3364993"/>
          </a:xfrm>
          <a:prstGeom prst="roundRect">
            <a:avLst/>
          </a:prstGeom>
          <a:noFill/>
          <a:ln w="41275">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2000" dirty="0">
              <a:solidFill>
                <a:schemeClr val="accent4">
                  <a:lumMod val="50000"/>
                </a:schemeClr>
              </a:solidFill>
            </a:endParaRPr>
          </a:p>
        </p:txBody>
      </p:sp>
      <p:sp>
        <p:nvSpPr>
          <p:cNvPr id="53" name="Bent Arrow 2">
            <a:extLst>
              <a:ext uri="{FF2B5EF4-FFF2-40B4-BE49-F238E27FC236}">
                <a16:creationId xmlns:a16="http://schemas.microsoft.com/office/drawing/2014/main" id="{119F3FA8-1117-3245-38DF-8CFCE0F237B2}"/>
              </a:ext>
            </a:extLst>
          </p:cNvPr>
          <p:cNvSpPr/>
          <p:nvPr/>
        </p:nvSpPr>
        <p:spPr>
          <a:xfrm rot="5400000" flipH="1">
            <a:off x="5715162" y="4244354"/>
            <a:ext cx="651515" cy="2356754"/>
          </a:xfrm>
          <a:prstGeom prst="bentArrow">
            <a:avLst>
              <a:gd name="adj1" fmla="val 6439"/>
              <a:gd name="adj2" fmla="val 11517"/>
              <a:gd name="adj3" fmla="val 3623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灯片编号占位符 6"/>
          <p:cNvSpPr>
            <a:spLocks noGrp="1"/>
          </p:cNvSpPr>
          <p:nvPr>
            <p:ph type="sldNum" sz="quarter" idx="1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25</a:t>
            </a:fld>
            <a:endParaRPr lang="zh-CN" altLang="en-US" dirty="0"/>
          </a:p>
        </p:txBody>
      </p:sp>
    </p:spTree>
    <p:extLst>
      <p:ext uri="{BB962C8B-B14F-4D97-AF65-F5344CB8AC3E}">
        <p14:creationId xmlns:p14="http://schemas.microsoft.com/office/powerpoint/2010/main" val="84366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2" y="923466"/>
            <a:ext cx="10434737"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r>
              <a:rPr lang="zh-CN" altLang="en-US" sz="3200" spc="-10" dirty="0">
                <a:latin typeface="+mn-ea"/>
              </a:rPr>
              <a:t>下面哪个可正确表示电影推荐里面的学习问题？</a:t>
            </a:r>
            <a:endParaRPr lang="en-US" altLang="zh-CN" sz="3200" spc="-10" dirty="0">
              <a:latin typeface="+mn-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089ED5-A136-564B-854A-9B76B79431B2}"/>
                  </a:ext>
                </a:extLst>
              </p:cNvPr>
              <p:cNvSpPr txBox="1"/>
              <p:nvPr/>
            </p:nvSpPr>
            <p:spPr>
              <a:xfrm>
                <a:off x="1166304" y="4031975"/>
                <a:ext cx="4836517"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𝒳</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ℋ</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𝒟</m:t>
                    </m:r>
                  </m:oMath>
                </a14:m>
                <a:r>
                  <a:rPr lang="en-CN" sz="2400" dirty="0">
                    <a:latin typeface="+mn-ea"/>
                  </a:rPr>
                  <a:t> </a:t>
                </a:r>
              </a:p>
            </p:txBody>
          </p:sp>
        </mc:Choice>
        <mc:Fallback xmlns="">
          <p:sp>
            <p:nvSpPr>
              <p:cNvPr id="2" name="TextBox 1">
                <a:extLst>
                  <a:ext uri="{FF2B5EF4-FFF2-40B4-BE49-F238E27FC236}">
                    <a16:creationId xmlns:a16="http://schemas.microsoft.com/office/drawing/2014/main" id="{43089ED5-A136-564B-854A-9B76B79431B2}"/>
                  </a:ext>
                </a:extLst>
              </p:cNvPr>
              <p:cNvSpPr txBox="1">
                <a:spLocks noRot="1" noChangeAspect="1" noMove="1" noResize="1" noEditPoints="1" noAdjustHandles="1" noChangeArrowheads="1" noChangeShapeType="1" noTextEdit="1"/>
              </p:cNvSpPr>
              <p:nvPr/>
            </p:nvSpPr>
            <p:spPr>
              <a:xfrm>
                <a:off x="1166304" y="4031975"/>
                <a:ext cx="4836517" cy="369332"/>
              </a:xfrm>
              <a:prstGeom prst="rect">
                <a:avLst/>
              </a:prstGeom>
              <a:blipFill>
                <a:blip r:embed="rId3"/>
                <a:stretch>
                  <a:fillRect l="-2094" t="-23333" b="-5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5FA30023-5FFA-3141-ADB5-E830FF52D01A}"/>
                  </a:ext>
                </a:extLst>
              </p:cNvPr>
              <p:cNvSpPr txBox="1"/>
              <p:nvPr/>
            </p:nvSpPr>
            <p:spPr>
              <a:xfrm>
                <a:off x="1166305" y="2107069"/>
                <a:ext cx="6161958" cy="497957"/>
              </a:xfrm>
              <a:prstGeom prst="rect">
                <a:avLst/>
              </a:prstGeom>
              <a:noFill/>
            </p:spPr>
            <p:txBody>
              <a:bodyPr wrap="square" rtlCol="0">
                <a:spAutoFit/>
              </a:bodyPr>
              <a:lstStyle/>
              <a:p>
                <a:pPr>
                  <a:lnSpc>
                    <a:spcPct val="120000"/>
                  </a:lnSpc>
                </a:pPr>
                <a14:m>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zh-CN" altLang="en-US" sz="2400" spc="-10" dirty="0">
                    <a:latin typeface="+mn-ea"/>
                  </a:rPr>
                  <a:t>所有可能的（用户</a:t>
                </a:r>
                <a:r>
                  <a:rPr lang="en-US" altLang="zh-CN" sz="2400" spc="-10" dirty="0">
                    <a:latin typeface="+mn-ea"/>
                  </a:rPr>
                  <a:t>id</a:t>
                </a:r>
                <a:r>
                  <a:rPr lang="zh-CN" altLang="en-US" sz="2400" spc="-10" dirty="0">
                    <a:latin typeface="+mn-ea"/>
                  </a:rPr>
                  <a:t>，电影</a:t>
                </a:r>
                <a:r>
                  <a:rPr lang="en-US" altLang="zh-CN" sz="2400" spc="-10" dirty="0">
                    <a:latin typeface="+mn-ea"/>
                  </a:rPr>
                  <a:t>id</a:t>
                </a:r>
                <a:r>
                  <a:rPr lang="zh-CN" altLang="en-US" sz="2400" spc="-10" dirty="0">
                    <a:latin typeface="+mn-ea"/>
                  </a:rPr>
                  <a:t>）对</a:t>
                </a:r>
                <a:endParaRPr lang="en-US" altLang="zh-CN" sz="2400" spc="-10" dirty="0">
                  <a:latin typeface="+mn-ea"/>
                </a:endParaRPr>
              </a:p>
            </p:txBody>
          </p:sp>
        </mc:Choice>
        <mc:Fallback xmlns="">
          <p:sp>
            <p:nvSpPr>
              <p:cNvPr id="24" name="文本框 119">
                <a:extLst>
                  <a:ext uri="{FF2B5EF4-FFF2-40B4-BE49-F238E27FC236}">
                    <a16:creationId xmlns:a16="http://schemas.microsoft.com/office/drawing/2014/main" id="{5FA30023-5FFA-3141-ADB5-E830FF52D01A}"/>
                  </a:ext>
                </a:extLst>
              </p:cNvPr>
              <p:cNvSpPr txBox="1">
                <a:spLocks noRot="1" noChangeAspect="1" noMove="1" noResize="1" noEditPoints="1" noAdjustHandles="1" noChangeArrowheads="1" noChangeShapeType="1" noTextEdit="1"/>
              </p:cNvSpPr>
              <p:nvPr/>
            </p:nvSpPr>
            <p:spPr>
              <a:xfrm>
                <a:off x="1166305" y="2107069"/>
                <a:ext cx="6161958" cy="497957"/>
              </a:xfrm>
              <a:prstGeom prst="rect">
                <a:avLst/>
              </a:prstGeom>
              <a:blipFill>
                <a:blip r:embed="rId4"/>
                <a:stretch>
                  <a:fillRect l="-206" t="-2564"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CEF045A5-63A6-BB44-8BB2-BF163444316D}"/>
                  </a:ext>
                </a:extLst>
              </p:cNvPr>
              <p:cNvSpPr txBox="1"/>
              <p:nvPr/>
            </p:nvSpPr>
            <p:spPr>
              <a:xfrm>
                <a:off x="1166305" y="2693110"/>
                <a:ext cx="8865969" cy="497957"/>
              </a:xfrm>
              <a:prstGeom prst="rect">
                <a:avLst/>
              </a:prstGeom>
              <a:noFill/>
            </p:spPr>
            <p:txBody>
              <a:bodyPr wrap="square" rtlCol="0">
                <a:spAutoFit/>
              </a:bodyPr>
              <a:lstStyle/>
              <a:p>
                <a:pPr>
                  <a:lnSpc>
                    <a:spcPct val="120000"/>
                  </a:lnSpc>
                </a:pPr>
                <a14:m>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m:t>
                    </m:r>
                  </m:oMath>
                </a14:m>
                <a:r>
                  <a:rPr lang="en-US" altLang="zh-CN" sz="2400" spc="-10" dirty="0">
                    <a:latin typeface="+mn-ea"/>
                  </a:rPr>
                  <a:t> </a:t>
                </a:r>
                <a:r>
                  <a:rPr lang="zh-CN" altLang="en-US" sz="2400" spc="-10" dirty="0">
                    <a:latin typeface="+mn-ea"/>
                  </a:rPr>
                  <a:t>所有可能影响用户</a:t>
                </a:r>
                <a:r>
                  <a:rPr lang="zh-CN" altLang="en-CN" sz="2400" spc="-10" dirty="0">
                    <a:latin typeface="+mn-ea"/>
                  </a:rPr>
                  <a:t>和</a:t>
                </a:r>
                <a:r>
                  <a:rPr lang="zh-CN" altLang="en-US" sz="2400" spc="-10" dirty="0">
                    <a:latin typeface="+mn-ea"/>
                  </a:rPr>
                  <a:t>电影</a:t>
                </a:r>
                <a:r>
                  <a:rPr lang="zh-CN" altLang="en-CN" sz="2400" spc="-10" dirty="0">
                    <a:latin typeface="+mn-ea"/>
                  </a:rPr>
                  <a:t>关系</a:t>
                </a:r>
                <a:r>
                  <a:rPr lang="zh-CN" altLang="en-US" sz="2400" spc="-10" dirty="0">
                    <a:latin typeface="+mn-ea"/>
                  </a:rPr>
                  <a:t>的公式</a:t>
                </a:r>
                <a:endParaRPr lang="en-US" altLang="zh-CN" sz="2400" spc="-10" dirty="0">
                  <a:latin typeface="+mn-ea"/>
                </a:endParaRPr>
              </a:p>
            </p:txBody>
          </p:sp>
        </mc:Choice>
        <mc:Fallback xmlns="">
          <p:sp>
            <p:nvSpPr>
              <p:cNvPr id="25" name="文本框 119">
                <a:extLst>
                  <a:ext uri="{FF2B5EF4-FFF2-40B4-BE49-F238E27FC236}">
                    <a16:creationId xmlns:a16="http://schemas.microsoft.com/office/drawing/2014/main" id="{CEF045A5-63A6-BB44-8BB2-BF163444316D}"/>
                  </a:ext>
                </a:extLst>
              </p:cNvPr>
              <p:cNvSpPr txBox="1">
                <a:spLocks noRot="1" noChangeAspect="1" noMove="1" noResize="1" noEditPoints="1" noAdjustHandles="1" noChangeArrowheads="1" noChangeShapeType="1" noTextEdit="1"/>
              </p:cNvSpPr>
              <p:nvPr/>
            </p:nvSpPr>
            <p:spPr>
              <a:xfrm>
                <a:off x="1166305" y="2693110"/>
                <a:ext cx="8865969" cy="497957"/>
              </a:xfrm>
              <a:prstGeom prst="rect">
                <a:avLst/>
              </a:prstGeom>
              <a:blipFill>
                <a:blip r:embed="rId5"/>
                <a:stretch>
                  <a:fillRect l="-143" t="-2500" b="-2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119">
                <a:extLst>
                  <a:ext uri="{FF2B5EF4-FFF2-40B4-BE49-F238E27FC236}">
                    <a16:creationId xmlns:a16="http://schemas.microsoft.com/office/drawing/2014/main" id="{B8769F01-1917-FE43-B557-F72DF37992D9}"/>
                  </a:ext>
                </a:extLst>
              </p:cNvPr>
              <p:cNvSpPr txBox="1"/>
              <p:nvPr/>
            </p:nvSpPr>
            <p:spPr>
              <a:xfrm>
                <a:off x="1166304" y="3254188"/>
                <a:ext cx="7611936" cy="497957"/>
              </a:xfrm>
              <a:prstGeom prst="rect">
                <a:avLst/>
              </a:prstGeom>
              <a:noFill/>
            </p:spPr>
            <p:txBody>
              <a:bodyPr wrap="square" rtlCol="0">
                <a:spAutoFit/>
              </a:bodyPr>
              <a:lstStyle/>
              <a:p>
                <a:pPr>
                  <a:lnSpc>
                    <a:spcPct val="120000"/>
                  </a:lnSpc>
                </a:pPr>
                <a14:m>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4</m:t>
                        </m:r>
                      </m:sub>
                    </m:sSub>
                    <m:r>
                      <a:rPr lang="en-US" sz="2400" i="1">
                        <a:latin typeface="Cambria Math" panose="02040503050406030204" pitchFamily="18" charset="0"/>
                        <a:ea typeface="Cambria Math" panose="02040503050406030204" pitchFamily="18" charset="0"/>
                      </a:rPr>
                      <m:t>=</m:t>
                    </m:r>
                  </m:oMath>
                </a14:m>
                <a:r>
                  <a:rPr lang="en-US" altLang="zh-CN" sz="2400" spc="-10" dirty="0">
                    <a:latin typeface="+mn-ea"/>
                  </a:rPr>
                  <a:t>1,000,000</a:t>
                </a:r>
                <a:r>
                  <a:rPr lang="zh-CN" altLang="en-US" sz="2400" spc="-10" dirty="0">
                    <a:latin typeface="+mn-ea"/>
                  </a:rPr>
                  <a:t>对（（用户</a:t>
                </a:r>
                <a:r>
                  <a:rPr lang="en-US" altLang="zh-CN" sz="2400" spc="-10" dirty="0">
                    <a:latin typeface="+mn-ea"/>
                  </a:rPr>
                  <a:t>id</a:t>
                </a:r>
                <a:r>
                  <a:rPr lang="zh-CN" altLang="en-US" sz="2400" spc="-10" dirty="0">
                    <a:latin typeface="+mn-ea"/>
                  </a:rPr>
                  <a:t>，电影</a:t>
                </a:r>
                <a:r>
                  <a:rPr lang="en-US" altLang="zh-CN" sz="2400" spc="-10" dirty="0">
                    <a:latin typeface="+mn-ea"/>
                  </a:rPr>
                  <a:t>id</a:t>
                </a:r>
                <a:r>
                  <a:rPr lang="zh-CN" altLang="en-US" sz="2400" spc="-10" dirty="0">
                    <a:latin typeface="+mn-ea"/>
                  </a:rPr>
                  <a:t>），评分）数据</a:t>
                </a:r>
                <a:endParaRPr lang="en-US" altLang="zh-CN" sz="2400" spc="-10" dirty="0">
                  <a:latin typeface="+mn-ea"/>
                </a:endParaRPr>
              </a:p>
            </p:txBody>
          </p:sp>
        </mc:Choice>
        <mc:Fallback xmlns="">
          <p:sp>
            <p:nvSpPr>
              <p:cNvPr id="26" name="文本框 119">
                <a:extLst>
                  <a:ext uri="{FF2B5EF4-FFF2-40B4-BE49-F238E27FC236}">
                    <a16:creationId xmlns:a16="http://schemas.microsoft.com/office/drawing/2014/main" id="{B8769F01-1917-FE43-B557-F72DF37992D9}"/>
                  </a:ext>
                </a:extLst>
              </p:cNvPr>
              <p:cNvSpPr txBox="1">
                <a:spLocks noRot="1" noChangeAspect="1" noMove="1" noResize="1" noEditPoints="1" noAdjustHandles="1" noChangeArrowheads="1" noChangeShapeType="1" noTextEdit="1"/>
              </p:cNvSpPr>
              <p:nvPr/>
            </p:nvSpPr>
            <p:spPr>
              <a:xfrm>
                <a:off x="1166304" y="3254188"/>
                <a:ext cx="7611936" cy="497957"/>
              </a:xfrm>
              <a:prstGeom prst="rect">
                <a:avLst/>
              </a:prstGeom>
              <a:blipFill>
                <a:blip r:embed="rId6"/>
                <a:stretch>
                  <a:fillRect l="-166" t="-2500" b="-27500"/>
                </a:stretch>
              </a:blipFill>
            </p:spPr>
            <p:txBody>
              <a:bodyPr/>
              <a:lstStyle/>
              <a:p>
                <a:r>
                  <a:rPr lang="en-CN">
                    <a:noFill/>
                  </a:rPr>
                  <a:t> </a:t>
                </a:r>
              </a:p>
            </p:txBody>
          </p:sp>
        </mc:Fallback>
      </mc:AlternateContent>
      <p:sp>
        <p:nvSpPr>
          <p:cNvPr id="20" name="TextBox 19">
            <a:extLst>
              <a:ext uri="{FF2B5EF4-FFF2-40B4-BE49-F238E27FC236}">
                <a16:creationId xmlns:a16="http://schemas.microsoft.com/office/drawing/2014/main" id="{2D0759FF-6CBA-C449-89B4-7CB558844CA2}"/>
              </a:ext>
            </a:extLst>
          </p:cNvPr>
          <p:cNvSpPr txBox="1"/>
          <p:nvPr/>
        </p:nvSpPr>
        <p:spPr>
          <a:xfrm>
            <a:off x="5643154" y="2965268"/>
            <a:ext cx="65" cy="276999"/>
          </a:xfrm>
          <a:prstGeom prst="rect">
            <a:avLst/>
          </a:prstGeom>
          <a:noFill/>
        </p:spPr>
        <p:txBody>
          <a:bodyPr wrap="none" lIns="0" tIns="0" rIns="0" bIns="0" rtlCol="0">
            <a:spAutoFit/>
          </a:bodyPr>
          <a:lstStyle/>
          <a:p>
            <a:pPr algn="l"/>
            <a:endParaRPr lang="en-CN" dirty="0">
              <a:latin typeface="+mn-ea"/>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1911B2-B016-1247-B73B-2ADC3E778540}"/>
                  </a:ext>
                </a:extLst>
              </p:cNvPr>
              <p:cNvSpPr txBox="1"/>
              <p:nvPr/>
            </p:nvSpPr>
            <p:spPr>
              <a:xfrm>
                <a:off x="1166303" y="4570470"/>
                <a:ext cx="4821384"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𝒳</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ℋ</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𝒟</m:t>
                    </m:r>
                  </m:oMath>
                </a14:m>
                <a:r>
                  <a:rPr lang="en-CN" sz="2400" dirty="0">
                    <a:latin typeface="+mn-ea"/>
                  </a:rPr>
                  <a:t> </a:t>
                </a:r>
              </a:p>
            </p:txBody>
          </p:sp>
        </mc:Choice>
        <mc:Fallback xmlns="">
          <p:sp>
            <p:nvSpPr>
              <p:cNvPr id="29" name="TextBox 28">
                <a:extLst>
                  <a:ext uri="{FF2B5EF4-FFF2-40B4-BE49-F238E27FC236}">
                    <a16:creationId xmlns:a16="http://schemas.microsoft.com/office/drawing/2014/main" id="{D41911B2-B016-1247-B73B-2ADC3E778540}"/>
                  </a:ext>
                </a:extLst>
              </p:cNvPr>
              <p:cNvSpPr txBox="1">
                <a:spLocks noRot="1" noChangeAspect="1" noMove="1" noResize="1" noEditPoints="1" noAdjustHandles="1" noChangeArrowheads="1" noChangeShapeType="1" noTextEdit="1"/>
              </p:cNvSpPr>
              <p:nvPr/>
            </p:nvSpPr>
            <p:spPr>
              <a:xfrm>
                <a:off x="1166303" y="4570470"/>
                <a:ext cx="4821384" cy="369332"/>
              </a:xfrm>
              <a:prstGeom prst="rect">
                <a:avLst/>
              </a:prstGeom>
              <a:blipFill>
                <a:blip r:embed="rId7"/>
                <a:stretch>
                  <a:fillRect l="-2100" t="-27586" b="-517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4C8E262-1AC7-F44A-8F51-A3DB8E8AEBF4}"/>
                  </a:ext>
                </a:extLst>
              </p:cNvPr>
              <p:cNvSpPr txBox="1"/>
              <p:nvPr/>
            </p:nvSpPr>
            <p:spPr>
              <a:xfrm>
                <a:off x="1166302" y="5143081"/>
                <a:ext cx="4717638"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𝒟</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ℋ</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𝒳</m:t>
                    </m:r>
                  </m:oMath>
                </a14:m>
                <a:endParaRPr lang="en-CN" sz="2400" dirty="0">
                  <a:latin typeface="+mn-ea"/>
                </a:endParaRPr>
              </a:p>
            </p:txBody>
          </p:sp>
        </mc:Choice>
        <mc:Fallback xmlns="">
          <p:sp>
            <p:nvSpPr>
              <p:cNvPr id="30" name="TextBox 29">
                <a:extLst>
                  <a:ext uri="{FF2B5EF4-FFF2-40B4-BE49-F238E27FC236}">
                    <a16:creationId xmlns:a16="http://schemas.microsoft.com/office/drawing/2014/main" id="{54C8E262-1AC7-F44A-8F51-A3DB8E8AEBF4}"/>
                  </a:ext>
                </a:extLst>
              </p:cNvPr>
              <p:cNvSpPr txBox="1">
                <a:spLocks noRot="1" noChangeAspect="1" noMove="1" noResize="1" noEditPoints="1" noAdjustHandles="1" noChangeArrowheads="1" noChangeShapeType="1" noTextEdit="1"/>
              </p:cNvSpPr>
              <p:nvPr/>
            </p:nvSpPr>
            <p:spPr>
              <a:xfrm>
                <a:off x="1166302" y="5143081"/>
                <a:ext cx="4717638" cy="369332"/>
              </a:xfrm>
              <a:prstGeom prst="rect">
                <a:avLst/>
              </a:prstGeom>
              <a:blipFill>
                <a:blip r:embed="rId8"/>
                <a:stretch>
                  <a:fillRect l="-2145" t="-27586" r="-1072" b="-517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7C7BE9-5224-ED48-AE76-E4043F5F2973}"/>
                  </a:ext>
                </a:extLst>
              </p:cNvPr>
              <p:cNvSpPr txBox="1"/>
              <p:nvPr/>
            </p:nvSpPr>
            <p:spPr>
              <a:xfrm>
                <a:off x="1166301" y="5713795"/>
                <a:ext cx="4742004"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𝐷</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𝒳</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𝒟</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ℋ</m:t>
                    </m:r>
                  </m:oMath>
                </a14:m>
                <a:endParaRPr lang="en-CN" sz="2400" dirty="0">
                  <a:latin typeface="+mn-ea"/>
                </a:endParaRPr>
              </a:p>
            </p:txBody>
          </p:sp>
        </mc:Choice>
        <mc:Fallback xmlns="">
          <p:sp>
            <p:nvSpPr>
              <p:cNvPr id="31" name="TextBox 30">
                <a:extLst>
                  <a:ext uri="{FF2B5EF4-FFF2-40B4-BE49-F238E27FC236}">
                    <a16:creationId xmlns:a16="http://schemas.microsoft.com/office/drawing/2014/main" id="{407C7BE9-5224-ED48-AE76-E4043F5F2973}"/>
                  </a:ext>
                </a:extLst>
              </p:cNvPr>
              <p:cNvSpPr txBox="1">
                <a:spLocks noRot="1" noChangeAspect="1" noMove="1" noResize="1" noEditPoints="1" noAdjustHandles="1" noChangeArrowheads="1" noChangeShapeType="1" noTextEdit="1"/>
              </p:cNvSpPr>
              <p:nvPr/>
            </p:nvSpPr>
            <p:spPr>
              <a:xfrm>
                <a:off x="1166301" y="5713795"/>
                <a:ext cx="4742004" cy="369332"/>
              </a:xfrm>
              <a:prstGeom prst="rect">
                <a:avLst/>
              </a:prstGeom>
              <a:blipFill>
                <a:blip r:embed="rId9"/>
                <a:stretch>
                  <a:fillRect l="-2133" t="-22581" r="-800" b="-451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9DA883-B6ED-7144-9FB8-2358B3DF33AC}"/>
                  </a:ext>
                </a:extLst>
              </p:cNvPr>
              <p:cNvSpPr txBox="1"/>
              <p:nvPr/>
            </p:nvSpPr>
            <p:spPr>
              <a:xfrm>
                <a:off x="1257307" y="1674616"/>
                <a:ext cx="1796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=[0,</m:t>
                      </m:r>
                      <m:r>
                        <a:rPr lang="zh-CN" alt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100]</m:t>
                      </m:r>
                    </m:oMath>
                  </m:oMathPara>
                </a14:m>
                <a:endParaRPr lang="en-CN" sz="2400" dirty="0">
                  <a:latin typeface="+mn-ea"/>
                </a:endParaRPr>
              </a:p>
            </p:txBody>
          </p:sp>
        </mc:Choice>
        <mc:Fallback xmlns="">
          <p:sp>
            <p:nvSpPr>
              <p:cNvPr id="32" name="TextBox 31">
                <a:extLst>
                  <a:ext uri="{FF2B5EF4-FFF2-40B4-BE49-F238E27FC236}">
                    <a16:creationId xmlns:a16="http://schemas.microsoft.com/office/drawing/2014/main" id="{D09DA883-B6ED-7144-9FB8-2358B3DF33AC}"/>
                  </a:ext>
                </a:extLst>
              </p:cNvPr>
              <p:cNvSpPr txBox="1">
                <a:spLocks noRot="1" noChangeAspect="1" noMove="1" noResize="1" noEditPoints="1" noAdjustHandles="1" noChangeArrowheads="1" noChangeShapeType="1" noTextEdit="1"/>
              </p:cNvSpPr>
              <p:nvPr/>
            </p:nvSpPr>
            <p:spPr>
              <a:xfrm>
                <a:off x="1257307" y="1674616"/>
                <a:ext cx="1796646" cy="369332"/>
              </a:xfrm>
              <a:prstGeom prst="rect">
                <a:avLst/>
              </a:prstGeom>
              <a:blipFill>
                <a:blip r:embed="rId10"/>
                <a:stretch>
                  <a:fillRect l="-2098" r="-4895" b="-344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119">
                <a:extLst>
                  <a:ext uri="{FF2B5EF4-FFF2-40B4-BE49-F238E27FC236}">
                    <a16:creationId xmlns:a16="http://schemas.microsoft.com/office/drawing/2014/main" id="{EC0AFECC-60A7-1842-A8D2-9A625187583F}"/>
                  </a:ext>
                </a:extLst>
              </p:cNvPr>
              <p:cNvSpPr txBox="1"/>
              <p:nvPr/>
            </p:nvSpPr>
            <p:spPr>
              <a:xfrm>
                <a:off x="7066251" y="5315897"/>
                <a:ext cx="4742004" cy="795795"/>
              </a:xfrm>
              <a:prstGeom prst="rect">
                <a:avLst/>
              </a:prstGeom>
              <a:noFill/>
            </p:spPr>
            <p:txBody>
              <a:bodyPr wrap="square" rtlCol="0">
                <a:spAutoFit/>
              </a:bodyPr>
              <a:lstStyle/>
              <a:p>
                <a:pPr>
                  <a:lnSpc>
                    <a:spcPct val="120000"/>
                  </a:lnSpc>
                </a:pPr>
                <a:r>
                  <a:rPr lang="en-US" altLang="zh-CN" sz="3200" spc="-10" dirty="0">
                    <a:solidFill>
                      <a:schemeClr val="accent1">
                        <a:lumMod val="75000"/>
                      </a:schemeClr>
                    </a:solidFill>
                    <a:latin typeface="+mn-ea"/>
                  </a:rPr>
                  <a:t>B: </a:t>
                </a:r>
                <a14:m>
                  <m:oMath xmlns:m="http://schemas.openxmlformats.org/officeDocument/2006/math">
                    <m:sSub>
                      <m:sSubPr>
                        <m:ctrlPr>
                          <a:rPr lang="en-CN" sz="3200" i="1">
                            <a:solidFill>
                              <a:schemeClr val="accent1">
                                <a:lumMod val="75000"/>
                              </a:schemeClr>
                            </a:solidFill>
                            <a:latin typeface="Cambria Math" panose="02040503050406030204" pitchFamily="18" charset="0"/>
                            <a:ea typeface="Cambria Math" panose="02040503050406030204" pitchFamily="18" charset="0"/>
                          </a:rPr>
                        </m:ctrlPr>
                      </m:sSubPr>
                      <m:e>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i="1">
                            <a:solidFill>
                              <a:schemeClr val="accent1">
                                <a:lumMod val="75000"/>
                              </a:schemeClr>
                            </a:solidFill>
                            <a:latin typeface="Cambria Math" panose="02040503050406030204" pitchFamily="18" charset="0"/>
                            <a:ea typeface="Cambria Math" panose="02040503050406030204" pitchFamily="18" charset="0"/>
                          </a:rPr>
                          <m:t>4</m:t>
                        </m:r>
                      </m:sub>
                    </m:sSub>
                    <m:r>
                      <a:rPr lang="en-US" sz="3200" i="1">
                        <a:solidFill>
                          <a:schemeClr val="accent1">
                            <a:lumMod val="75000"/>
                          </a:schemeClr>
                        </a:solidFill>
                        <a:latin typeface="Cambria Math" panose="02040503050406030204" pitchFamily="18" charset="0"/>
                        <a:ea typeface="Cambria Math" panose="02040503050406030204" pitchFamily="18" charset="0"/>
                      </a:rPr>
                      <m:t> </m:t>
                    </m:r>
                    <m:groupChr>
                      <m:groupChrPr>
                        <m:chr m:val="→"/>
                        <m:vertJc m:val="bot"/>
                        <m:ctrlPr>
                          <a:rPr lang="en-US" altLang="zh-CN" sz="3200" i="1" spc="-10" smtClean="0">
                            <a:solidFill>
                              <a:schemeClr val="accent1">
                                <a:lumMod val="75000"/>
                              </a:schemeClr>
                            </a:solidFill>
                            <a:latin typeface="Cambria Math" panose="02040503050406030204" pitchFamily="18" charset="0"/>
                          </a:rPr>
                        </m:ctrlPr>
                      </m:groupChrPr>
                      <m:e>
                        <m:sSub>
                          <m:sSubPr>
                            <m:ctrlPr>
                              <a:rPr lang="en-CN" sz="3200" i="1">
                                <a:solidFill>
                                  <a:schemeClr val="accent1">
                                    <a:lumMod val="75000"/>
                                  </a:schemeClr>
                                </a:solidFill>
                                <a:latin typeface="Cambria Math" panose="02040503050406030204" pitchFamily="18" charset="0"/>
                                <a:ea typeface="Cambria Math" panose="02040503050406030204" pitchFamily="18" charset="0"/>
                              </a:rPr>
                            </m:ctrlPr>
                          </m:sSubPr>
                          <m:e>
                            <m:r>
                              <a:rPr lang="en-CN" sz="3200" i="1" smtClean="0">
                                <a:solidFill>
                                  <a:schemeClr val="accent1">
                                    <a:lumMod val="75000"/>
                                  </a:schemeClr>
                                </a:solidFill>
                                <a:latin typeface="Cambria Math" panose="02040503050406030204" pitchFamily="18" charset="0"/>
                                <a:ea typeface="Cambria Math" panose="02040503050406030204" pitchFamily="18" charset="0"/>
                              </a:rPr>
                              <m:t>𝒜</m:t>
                            </m:r>
                            <m:r>
                              <a:rPr lang="en-US" sz="3200" b="0" i="1" smtClean="0">
                                <a:solidFill>
                                  <a:schemeClr val="accent1">
                                    <a:lumMod val="75000"/>
                                  </a:schemeClr>
                                </a:solidFill>
                                <a:latin typeface="Cambria Math" panose="02040503050406030204" pitchFamily="18" charset="0"/>
                                <a:ea typeface="Cambria Math" panose="02040503050406030204" pitchFamily="18" charset="0"/>
                              </a:rPr>
                              <m:t> </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𝑜𝑛</m:t>
                            </m:r>
                            <m:r>
                              <a:rPr lang="en-US" sz="3200" b="0" i="1" smtClean="0">
                                <a:solidFill>
                                  <a:schemeClr val="accent1">
                                    <a:lumMod val="75000"/>
                                  </a:schemeClr>
                                </a:solidFill>
                                <a:latin typeface="Cambria Math" panose="02040503050406030204" pitchFamily="18" charset="0"/>
                                <a:ea typeface="Cambria Math" panose="02040503050406030204" pitchFamily="18" charset="0"/>
                              </a:rPr>
                              <m:t> </m:t>
                            </m:r>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altLang="zh-CN" sz="3200" b="0" i="1" smtClean="0">
                                <a:solidFill>
                                  <a:schemeClr val="accent1">
                                    <a:lumMod val="75000"/>
                                  </a:schemeClr>
                                </a:solidFill>
                                <a:latin typeface="Cambria Math" panose="02040503050406030204" pitchFamily="18" charset="0"/>
                                <a:ea typeface="Cambria Math" panose="02040503050406030204" pitchFamily="18" charset="0"/>
                              </a:rPr>
                              <m:t>3</m:t>
                            </m:r>
                          </m:sub>
                        </m:sSub>
                      </m:e>
                    </m:groupChr>
                  </m:oMath>
                </a14:m>
                <a:r>
                  <a:rPr lang="en-US" altLang="zh-CN" sz="3200" spc="-10" dirty="0">
                    <a:solidFill>
                      <a:schemeClr val="accent1">
                        <a:lumMod val="75000"/>
                      </a:schemeClr>
                    </a:solidFill>
                    <a:latin typeface="+mn-ea"/>
                  </a:rPr>
                  <a:t>(</a:t>
                </a:r>
                <a14:m>
                  <m:oMath xmlns:m="http://schemas.openxmlformats.org/officeDocument/2006/math">
                    <m:r>
                      <a:rPr lang="en-US" altLang="zh-CN" sz="3200" b="0" i="1" spc="-10" dirty="0" smtClean="0">
                        <a:solidFill>
                          <a:schemeClr val="accent1">
                            <a:lumMod val="75000"/>
                          </a:schemeClr>
                        </a:solidFill>
                        <a:latin typeface="Cambria Math" panose="02040503050406030204" pitchFamily="18" charset="0"/>
                      </a:rPr>
                      <m:t>𝑔</m:t>
                    </m:r>
                    <m:r>
                      <a:rPr lang="en-US" altLang="zh-CN" sz="3200" b="0" i="1" spc="-10" dirty="0" smtClean="0">
                        <a:solidFill>
                          <a:schemeClr val="accent1">
                            <a:lumMod val="75000"/>
                          </a:schemeClr>
                        </a:solidFill>
                        <a:latin typeface="Cambria Math" panose="02040503050406030204" pitchFamily="18" charset="0"/>
                      </a:rPr>
                      <m:t>: </m:t>
                    </m:r>
                    <m:sSub>
                      <m:sSubPr>
                        <m:ctrlPr>
                          <a:rPr lang="en-CN" sz="3200" i="1">
                            <a:solidFill>
                              <a:schemeClr val="accent1">
                                <a:lumMod val="75000"/>
                              </a:schemeClr>
                            </a:solidFill>
                            <a:latin typeface="Cambria Math" panose="02040503050406030204" pitchFamily="18" charset="0"/>
                            <a:ea typeface="Cambria Math" panose="02040503050406030204" pitchFamily="18" charset="0"/>
                          </a:rPr>
                        </m:ctrlPr>
                      </m:sSubPr>
                      <m:e>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i="1">
                            <a:solidFill>
                              <a:schemeClr val="accent1">
                                <a:lumMod val="75000"/>
                              </a:schemeClr>
                            </a:solidFill>
                            <a:latin typeface="Cambria Math" panose="02040503050406030204" pitchFamily="18" charset="0"/>
                            <a:ea typeface="Cambria Math" panose="02040503050406030204" pitchFamily="18" charset="0"/>
                          </a:rPr>
                          <m:t>2</m:t>
                        </m:r>
                      </m:sub>
                    </m:sSub>
                    <m:r>
                      <a:rPr lang="en-US" sz="32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CN" sz="3200" i="1" smtClean="0">
                            <a:solidFill>
                              <a:schemeClr val="accent1">
                                <a:lumMod val="75000"/>
                              </a:schemeClr>
                            </a:solidFill>
                            <a:latin typeface="Cambria Math" panose="02040503050406030204" pitchFamily="18" charset="0"/>
                            <a:ea typeface="Cambria Math" panose="02040503050406030204" pitchFamily="18" charset="0"/>
                          </a:rPr>
                        </m:ctrlPr>
                      </m:sSubPr>
                      <m:e>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1</m:t>
                        </m:r>
                      </m:sub>
                    </m:sSub>
                  </m:oMath>
                </a14:m>
                <a:r>
                  <a:rPr lang="en-US" altLang="zh-CN" sz="3200" spc="-10" dirty="0">
                    <a:solidFill>
                      <a:schemeClr val="accent1">
                        <a:lumMod val="75000"/>
                      </a:schemeClr>
                    </a:solidFill>
                    <a:latin typeface="+mn-ea"/>
                  </a:rPr>
                  <a:t>)</a:t>
                </a:r>
              </a:p>
            </p:txBody>
          </p:sp>
        </mc:Choice>
        <mc:Fallback xmlns="">
          <p:sp>
            <p:nvSpPr>
              <p:cNvPr id="33" name="文本框 119">
                <a:extLst>
                  <a:ext uri="{FF2B5EF4-FFF2-40B4-BE49-F238E27FC236}">
                    <a16:creationId xmlns:a16="http://schemas.microsoft.com/office/drawing/2014/main" id="{EC0AFECC-60A7-1842-A8D2-9A625187583F}"/>
                  </a:ext>
                </a:extLst>
              </p:cNvPr>
              <p:cNvSpPr txBox="1">
                <a:spLocks noRot="1" noChangeAspect="1" noMove="1" noResize="1" noEditPoints="1" noAdjustHandles="1" noChangeArrowheads="1" noChangeShapeType="1" noTextEdit="1"/>
              </p:cNvSpPr>
              <p:nvPr/>
            </p:nvSpPr>
            <p:spPr>
              <a:xfrm>
                <a:off x="7066251" y="5315897"/>
                <a:ext cx="4742004" cy="795795"/>
              </a:xfrm>
              <a:prstGeom prst="rect">
                <a:avLst/>
              </a:prstGeom>
              <a:blipFill>
                <a:blip r:embed="rId11"/>
                <a:stretch>
                  <a:fillRect l="-3209" b="-23438"/>
                </a:stretch>
              </a:blipFill>
            </p:spPr>
            <p:txBody>
              <a:bodyPr/>
              <a:lstStyle/>
              <a:p>
                <a:r>
                  <a:rPr lang="en-CN">
                    <a:noFill/>
                  </a:rPr>
                  <a:t> </a:t>
                </a:r>
              </a:p>
            </p:txBody>
          </p:sp>
        </mc:Fallback>
      </mc:AlternateContent>
    </p:spTree>
    <p:extLst>
      <p:ext uri="{BB962C8B-B14F-4D97-AF65-F5344CB8AC3E}">
        <p14:creationId xmlns:p14="http://schemas.microsoft.com/office/powerpoint/2010/main" val="27717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341328"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机器学习问题的分类</a:t>
            </a:r>
            <a:endParaRPr lang="en-US" altLang="zh-CN" sz="3200" spc="-10" dirty="0">
              <a:latin typeface="+mn-ea"/>
            </a:endParaRPr>
          </a:p>
        </p:txBody>
      </p:sp>
      <p:sp>
        <p:nvSpPr>
          <p:cNvPr id="29" name="文本框 119">
            <a:extLst>
              <a:ext uri="{FF2B5EF4-FFF2-40B4-BE49-F238E27FC236}">
                <a16:creationId xmlns:a16="http://schemas.microsoft.com/office/drawing/2014/main" id="{494B9442-35DA-1F46-A977-FFE8EF72C49C}"/>
              </a:ext>
            </a:extLst>
          </p:cNvPr>
          <p:cNvSpPr txBox="1"/>
          <p:nvPr/>
        </p:nvSpPr>
        <p:spPr>
          <a:xfrm>
            <a:off x="631048" y="1584945"/>
            <a:ext cx="11205446" cy="565539"/>
          </a:xfrm>
          <a:prstGeom prst="rect">
            <a:avLst/>
          </a:prstGeom>
          <a:noFill/>
        </p:spPr>
        <p:txBody>
          <a:bodyPr wrap="square" rtlCol="0">
            <a:spAutoFit/>
          </a:bodyPr>
          <a:lstStyle/>
          <a:p>
            <a:pPr>
              <a:lnSpc>
                <a:spcPct val="120000"/>
              </a:lnSpc>
            </a:pPr>
            <a:r>
              <a:rPr lang="zh-CN" altLang="en-US" sz="2800" spc="-10" dirty="0">
                <a:latin typeface="+mn-ea"/>
              </a:rPr>
              <a:t>根据</a:t>
            </a:r>
            <a:r>
              <a:rPr lang="zh-CN" altLang="en-US" sz="2800" spc="-10" dirty="0">
                <a:solidFill>
                  <a:srgbClr val="7030A0"/>
                </a:solidFill>
                <a:latin typeface="+mn-ea"/>
              </a:rPr>
              <a:t>训练数据是否有标注及标注是否全面</a:t>
            </a:r>
            <a:r>
              <a:rPr lang="zh-CN" altLang="en-US" sz="2800" spc="-10" dirty="0">
                <a:latin typeface="+mn-ea"/>
              </a:rPr>
              <a:t>，机器学习问题大致划分为：</a:t>
            </a:r>
            <a:endParaRPr lang="en-US" altLang="zh-CN" sz="2800" spc="-10" dirty="0">
              <a:latin typeface="+mn-ea"/>
            </a:endParaRPr>
          </a:p>
        </p:txBody>
      </p:sp>
      <p:sp>
        <p:nvSpPr>
          <p:cNvPr id="23" name="TextBox 22">
            <a:extLst>
              <a:ext uri="{FF2B5EF4-FFF2-40B4-BE49-F238E27FC236}">
                <a16:creationId xmlns:a16="http://schemas.microsoft.com/office/drawing/2014/main" id="{1885A6F8-8E91-D645-A0FC-0CC07F932558}"/>
              </a:ext>
            </a:extLst>
          </p:cNvPr>
          <p:cNvSpPr txBox="1"/>
          <p:nvPr/>
        </p:nvSpPr>
        <p:spPr>
          <a:xfrm>
            <a:off x="631048" y="2298346"/>
            <a:ext cx="10992141" cy="565539"/>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监督学习</a:t>
            </a:r>
            <a:r>
              <a:rPr lang="en-US" altLang="zh-CN" sz="2800" spc="-10" dirty="0">
                <a:latin typeface="+mn-ea"/>
              </a:rPr>
              <a:t>(Supervised Learning)</a:t>
            </a:r>
            <a:r>
              <a:rPr lang="zh-CN" altLang="en-US" sz="2800" spc="-10" dirty="0">
                <a:latin typeface="+mn-ea"/>
              </a:rPr>
              <a:t>：可分为“</a:t>
            </a:r>
            <a:r>
              <a:rPr lang="zh-CN" altLang="en-US" sz="2800" spc="-10" dirty="0">
                <a:solidFill>
                  <a:schemeClr val="accent1"/>
                </a:solidFill>
                <a:latin typeface="+mn-ea"/>
              </a:rPr>
              <a:t>分类</a:t>
            </a:r>
            <a:r>
              <a:rPr lang="zh-CN" altLang="en-US" sz="2800" spc="-10" dirty="0">
                <a:latin typeface="+mn-ea"/>
              </a:rPr>
              <a:t>”和“</a:t>
            </a:r>
            <a:r>
              <a:rPr lang="zh-CN" altLang="en-US" sz="2800" spc="-10" dirty="0">
                <a:solidFill>
                  <a:schemeClr val="accent1"/>
                </a:solidFill>
                <a:latin typeface="+mn-ea"/>
              </a:rPr>
              <a:t>回归</a:t>
            </a:r>
            <a:r>
              <a:rPr lang="zh-CN" altLang="en-US" sz="2800" spc="-10" dirty="0">
                <a:latin typeface="+mn-ea"/>
              </a:rPr>
              <a:t>”两类</a:t>
            </a:r>
            <a:endParaRPr lang="en-US" altLang="zh-CN" sz="2800" spc="-10" dirty="0">
              <a:latin typeface="+mn-ea"/>
            </a:endParaRPr>
          </a:p>
        </p:txBody>
      </p:sp>
      <p:sp>
        <p:nvSpPr>
          <p:cNvPr id="24" name="文本框 119">
            <a:extLst>
              <a:ext uri="{FF2B5EF4-FFF2-40B4-BE49-F238E27FC236}">
                <a16:creationId xmlns:a16="http://schemas.microsoft.com/office/drawing/2014/main" id="{6D9FB1EF-42B9-B347-8823-F76C8E67CDD9}"/>
              </a:ext>
            </a:extLst>
          </p:cNvPr>
          <p:cNvSpPr txBox="1"/>
          <p:nvPr/>
        </p:nvSpPr>
        <p:spPr>
          <a:xfrm>
            <a:off x="566961" y="5651764"/>
            <a:ext cx="11205446" cy="565539"/>
          </a:xfrm>
          <a:prstGeom prst="rect">
            <a:avLst/>
          </a:prstGeom>
          <a:noFill/>
        </p:spPr>
        <p:txBody>
          <a:bodyPr wrap="square" rtlCol="0">
            <a:spAutoFit/>
          </a:bodyPr>
          <a:lstStyle/>
          <a:p>
            <a:pPr>
              <a:lnSpc>
                <a:spcPct val="120000"/>
              </a:lnSpc>
            </a:pPr>
            <a:r>
              <a:rPr lang="zh-CN" altLang="en-US" sz="2800" spc="-10" dirty="0">
                <a:latin typeface="+mn-ea"/>
              </a:rPr>
              <a:t>此外，机器学习还有其他类别，如</a:t>
            </a:r>
            <a:r>
              <a:rPr lang="zh-CN" altLang="en-US" sz="2800" spc="-10" dirty="0">
                <a:solidFill>
                  <a:srgbClr val="FF0000"/>
                </a:solidFill>
                <a:latin typeface="+mn-ea"/>
              </a:rPr>
              <a:t>强化学习</a:t>
            </a:r>
            <a:r>
              <a:rPr lang="zh-CN" altLang="en-US" sz="2800" spc="-10" dirty="0">
                <a:latin typeface="+mn-ea"/>
              </a:rPr>
              <a:t>（</a:t>
            </a:r>
            <a:r>
              <a:rPr lang="en-US" altLang="zh-CN" sz="2800" spc="-10" dirty="0">
                <a:latin typeface="+mn-ea"/>
              </a:rPr>
              <a:t>reinforcement</a:t>
            </a:r>
            <a:r>
              <a:rPr lang="zh-CN" altLang="en-US" sz="2800" spc="-10" dirty="0">
                <a:latin typeface="+mn-ea"/>
              </a:rPr>
              <a:t> </a:t>
            </a:r>
            <a:r>
              <a:rPr lang="en-US" altLang="zh-CN" sz="2800" spc="-10" dirty="0">
                <a:latin typeface="+mn-ea"/>
              </a:rPr>
              <a:t>learning</a:t>
            </a:r>
            <a:r>
              <a:rPr lang="zh-CN" altLang="en-US" sz="2800" spc="-10" dirty="0">
                <a:latin typeface="+mn-ea"/>
              </a:rPr>
              <a:t>）</a:t>
            </a:r>
            <a:endParaRPr lang="en-US" altLang="zh-CN" sz="2800" spc="-10" dirty="0">
              <a:latin typeface="+mn-ea"/>
            </a:endParaRPr>
          </a:p>
        </p:txBody>
      </p:sp>
      <p:sp>
        <p:nvSpPr>
          <p:cNvPr id="26" name="TextBox 25">
            <a:extLst>
              <a:ext uri="{FF2B5EF4-FFF2-40B4-BE49-F238E27FC236}">
                <a16:creationId xmlns:a16="http://schemas.microsoft.com/office/drawing/2014/main" id="{CA57F869-6323-E44A-B5D5-3EAA7248CB9E}"/>
              </a:ext>
            </a:extLst>
          </p:cNvPr>
          <p:cNvSpPr txBox="1"/>
          <p:nvPr/>
        </p:nvSpPr>
        <p:spPr>
          <a:xfrm>
            <a:off x="631048" y="4392240"/>
            <a:ext cx="11141359"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无监督学习</a:t>
            </a:r>
            <a:r>
              <a:rPr lang="en-US" altLang="zh-CN" sz="2800" spc="-10" dirty="0">
                <a:latin typeface="+mn-ea"/>
              </a:rPr>
              <a:t>(Unsupervised Learning)</a:t>
            </a:r>
            <a:r>
              <a:rPr lang="zh-CN" altLang="en-US" sz="2800" spc="-10" dirty="0">
                <a:latin typeface="+mn-ea"/>
              </a:rPr>
              <a:t>：常见的“</a:t>
            </a:r>
            <a:r>
              <a:rPr lang="zh-CN" altLang="en-CN" sz="2800" spc="-10" dirty="0">
                <a:latin typeface="+mn-ea"/>
              </a:rPr>
              <a:t>聚类</a:t>
            </a:r>
            <a:r>
              <a:rPr lang="zh-CN" altLang="en-US" sz="2800" spc="-10" dirty="0">
                <a:latin typeface="+mn-ea"/>
              </a:rPr>
              <a:t>”问题</a:t>
            </a:r>
            <a:endParaRPr lang="en-US" altLang="zh-CN" sz="2800" spc="-10" dirty="0">
              <a:latin typeface="+mn-ea"/>
            </a:endParaRPr>
          </a:p>
          <a:p>
            <a:pPr marL="285750" indent="-285750">
              <a:lnSpc>
                <a:spcPct val="120000"/>
              </a:lnSpc>
              <a:buFont typeface="Arial" panose="020B0604020202020204" pitchFamily="34" charset="0"/>
              <a:buChar char="•"/>
            </a:pPr>
            <a:r>
              <a:rPr lang="zh-CN" altLang="en-US" sz="2800" spc="-10" dirty="0">
                <a:solidFill>
                  <a:srgbClr val="FF0000"/>
                </a:solidFill>
                <a:latin typeface="+mn-ea"/>
              </a:rPr>
              <a:t>半监督学习</a:t>
            </a:r>
            <a:r>
              <a:rPr lang="en-US" altLang="zh-CN" sz="2800" spc="-10" dirty="0">
                <a:latin typeface="+mn-ea"/>
              </a:rPr>
              <a:t>(Semi-supervised Learning)</a:t>
            </a:r>
            <a:r>
              <a:rPr lang="zh-CN" altLang="en-US" sz="2800" spc="-10" dirty="0">
                <a:latin typeface="+mn-ea"/>
              </a:rPr>
              <a:t>：只有部分数据有标签</a:t>
            </a:r>
            <a:endParaRPr lang="en-US" altLang="zh-CN" sz="2800" spc="-10" dirty="0">
              <a:latin typeface="+mn-ea"/>
            </a:endParaRPr>
          </a:p>
        </p:txBody>
      </p:sp>
      <p:sp>
        <p:nvSpPr>
          <p:cNvPr id="28" name="TextBox 27">
            <a:extLst>
              <a:ext uri="{FF2B5EF4-FFF2-40B4-BE49-F238E27FC236}">
                <a16:creationId xmlns:a16="http://schemas.microsoft.com/office/drawing/2014/main" id="{87131DD7-5AD4-1340-B395-FB80F18DE512}"/>
              </a:ext>
            </a:extLst>
          </p:cNvPr>
          <p:cNvSpPr txBox="1"/>
          <p:nvPr/>
        </p:nvSpPr>
        <p:spPr>
          <a:xfrm>
            <a:off x="1005121" y="3011747"/>
            <a:ext cx="10992141" cy="565539"/>
          </a:xfrm>
          <a:prstGeom prst="rect">
            <a:avLst/>
          </a:prstGeom>
          <a:noFill/>
        </p:spPr>
        <p:txBody>
          <a:bodyPr wrap="square">
            <a:spAutoFit/>
          </a:bodyPr>
          <a:lstStyle/>
          <a:p>
            <a:pPr marL="457200" indent="-457200">
              <a:lnSpc>
                <a:spcPct val="120000"/>
              </a:lnSpc>
              <a:buFont typeface="Wingdings" pitchFamily="2" charset="2"/>
              <a:buChar char="ü"/>
            </a:pPr>
            <a:r>
              <a:rPr lang="zh-CN" altLang="en-US" sz="2800" spc="-10" dirty="0">
                <a:latin typeface="+mn-ea"/>
              </a:rPr>
              <a:t>分类问题：标注为离散值，如是否批准信用卡申请</a:t>
            </a:r>
            <a:endParaRPr lang="en-US" altLang="zh-CN" sz="2800" spc="-10" dirty="0">
              <a:latin typeface="+mn-ea"/>
            </a:endParaRPr>
          </a:p>
        </p:txBody>
      </p:sp>
      <p:sp>
        <p:nvSpPr>
          <p:cNvPr id="30" name="TextBox 29">
            <a:extLst>
              <a:ext uri="{FF2B5EF4-FFF2-40B4-BE49-F238E27FC236}">
                <a16:creationId xmlns:a16="http://schemas.microsoft.com/office/drawing/2014/main" id="{E62FFF77-D323-8C48-A5B2-7ABFF5914DC3}"/>
              </a:ext>
            </a:extLst>
          </p:cNvPr>
          <p:cNvSpPr txBox="1"/>
          <p:nvPr/>
        </p:nvSpPr>
        <p:spPr>
          <a:xfrm>
            <a:off x="1005121" y="3649781"/>
            <a:ext cx="10992141" cy="565539"/>
          </a:xfrm>
          <a:prstGeom prst="rect">
            <a:avLst/>
          </a:prstGeom>
          <a:noFill/>
        </p:spPr>
        <p:txBody>
          <a:bodyPr wrap="square">
            <a:spAutoFit/>
          </a:bodyPr>
          <a:lstStyle/>
          <a:p>
            <a:pPr marL="457200" indent="-457200">
              <a:lnSpc>
                <a:spcPct val="120000"/>
              </a:lnSpc>
              <a:buFont typeface="Wingdings" pitchFamily="2" charset="2"/>
              <a:buChar char="ü"/>
            </a:pPr>
            <a:r>
              <a:rPr lang="zh-CN" altLang="en-US" sz="2800" spc="-10" dirty="0">
                <a:latin typeface="+mn-ea"/>
              </a:rPr>
              <a:t>回归问题：标注为连续值，如预测武汉市房价</a:t>
            </a:r>
            <a:endParaRPr lang="en-US" altLang="zh-CN" sz="2800" spc="-10" dirty="0">
              <a:latin typeface="+mn-ea"/>
            </a:endParaRPr>
          </a:p>
        </p:txBody>
      </p:sp>
    </p:spTree>
    <p:extLst>
      <p:ext uri="{BB962C8B-B14F-4D97-AF65-F5344CB8AC3E}">
        <p14:creationId xmlns:p14="http://schemas.microsoft.com/office/powerpoint/2010/main" val="24823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3" grpId="0"/>
      <p:bldP spid="24" grpId="0"/>
      <p:bldP spid="26" grpId="0"/>
      <p:bldP spid="28"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341328"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机器学习问题的分类</a:t>
            </a:r>
            <a:endParaRPr lang="en-US" altLang="zh-CN" sz="3200" spc="-10" dirty="0">
              <a:latin typeface="+mn-ea"/>
            </a:endParaRPr>
          </a:p>
        </p:txBody>
      </p:sp>
      <p:sp>
        <p:nvSpPr>
          <p:cNvPr id="29" name="文本框 119">
            <a:extLst>
              <a:ext uri="{FF2B5EF4-FFF2-40B4-BE49-F238E27FC236}">
                <a16:creationId xmlns:a16="http://schemas.microsoft.com/office/drawing/2014/main" id="{494B9442-35DA-1F46-A977-FFE8EF72C49C}"/>
              </a:ext>
            </a:extLst>
          </p:cNvPr>
          <p:cNvSpPr txBox="1"/>
          <p:nvPr/>
        </p:nvSpPr>
        <p:spPr>
          <a:xfrm>
            <a:off x="631048" y="1584945"/>
            <a:ext cx="11205446" cy="565539"/>
          </a:xfrm>
          <a:prstGeom prst="rect">
            <a:avLst/>
          </a:prstGeom>
          <a:noFill/>
        </p:spPr>
        <p:txBody>
          <a:bodyPr wrap="square" rtlCol="0">
            <a:spAutoFit/>
          </a:bodyPr>
          <a:lstStyle/>
          <a:p>
            <a:pPr>
              <a:lnSpc>
                <a:spcPct val="120000"/>
              </a:lnSpc>
            </a:pPr>
            <a:r>
              <a:rPr lang="zh-CN" altLang="en-US" sz="2800" spc="-10" dirty="0">
                <a:latin typeface="+mn-ea"/>
              </a:rPr>
              <a:t>根据</a:t>
            </a:r>
            <a:r>
              <a:rPr lang="zh-CN" altLang="en-US" sz="2800" spc="-10" dirty="0">
                <a:solidFill>
                  <a:srgbClr val="7030A0"/>
                </a:solidFill>
                <a:latin typeface="+mn-ea"/>
              </a:rPr>
              <a:t>数据的获得和使用方式</a:t>
            </a:r>
            <a:r>
              <a:rPr lang="zh-CN" altLang="en-US" sz="2800" spc="-10" dirty="0">
                <a:latin typeface="+mn-ea"/>
              </a:rPr>
              <a:t>，机器学习问题大致划分为：</a:t>
            </a:r>
            <a:endParaRPr lang="en-US" altLang="zh-CN" sz="2800" spc="-10" dirty="0">
              <a:latin typeface="+mn-ea"/>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85A6F8-8E91-D645-A0FC-0CC07F932558}"/>
                  </a:ext>
                </a:extLst>
              </p:cNvPr>
              <p:cNvSpPr txBox="1"/>
              <p:nvPr/>
            </p:nvSpPr>
            <p:spPr>
              <a:xfrm>
                <a:off x="631048" y="2357639"/>
                <a:ext cx="10992141"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批量学习</a:t>
                </a:r>
                <a:r>
                  <a:rPr lang="en-US" altLang="zh-CN" sz="2800" spc="-10" dirty="0">
                    <a:latin typeface="+mn-ea"/>
                  </a:rPr>
                  <a:t>(Batch Learning)</a:t>
                </a:r>
                <a:r>
                  <a:rPr lang="zh-CN" altLang="en-US" sz="2800" spc="-10" dirty="0">
                    <a:latin typeface="+mn-ea"/>
                  </a:rPr>
                  <a:t>： 一次性拿到整个数据集</a:t>
                </a:r>
                <a14:m>
                  <m:oMath xmlns:m="http://schemas.openxmlformats.org/officeDocument/2006/math">
                    <m:r>
                      <a:rPr lang="en-US" altLang="zh-CN" sz="2800" i="1" spc="-10" dirty="0" smtClean="0">
                        <a:latin typeface="Cambria Math" panose="02040503050406030204" pitchFamily="18" charset="0"/>
                        <a:ea typeface="Cambria Math" panose="02040503050406030204" pitchFamily="18" charset="0"/>
                      </a:rPr>
                      <m:t>𝒟</m:t>
                    </m:r>
                  </m:oMath>
                </a14:m>
                <a:r>
                  <a:rPr lang="zh-CN" altLang="en-US" sz="2800" spc="-10" dirty="0">
                    <a:latin typeface="+mn-ea"/>
                  </a:rPr>
                  <a:t>，对其进行学习建模，得到最终的机器学习模型</a:t>
                </a:r>
              </a:p>
            </p:txBody>
          </p:sp>
        </mc:Choice>
        <mc:Fallback xmlns="">
          <p:sp>
            <p:nvSpPr>
              <p:cNvPr id="23" name="TextBox 22">
                <a:extLst>
                  <a:ext uri="{FF2B5EF4-FFF2-40B4-BE49-F238E27FC236}">
                    <a16:creationId xmlns:a16="http://schemas.microsoft.com/office/drawing/2014/main" id="{1885A6F8-8E91-D645-A0FC-0CC07F932558}"/>
                  </a:ext>
                </a:extLst>
              </p:cNvPr>
              <p:cNvSpPr txBox="1">
                <a:spLocks noRot="1" noChangeAspect="1" noMove="1" noResize="1" noEditPoints="1" noAdjustHandles="1" noChangeArrowheads="1" noChangeShapeType="1" noTextEdit="1"/>
              </p:cNvSpPr>
              <p:nvPr/>
            </p:nvSpPr>
            <p:spPr>
              <a:xfrm>
                <a:off x="631048" y="2357639"/>
                <a:ext cx="10992141" cy="1082604"/>
              </a:xfrm>
              <a:prstGeom prst="rect">
                <a:avLst/>
              </a:prstGeom>
              <a:blipFill>
                <a:blip r:embed="rId3"/>
                <a:stretch>
                  <a:fillRect l="-923" t="-2326" b="-16279"/>
                </a:stretch>
              </a:blipFill>
            </p:spPr>
            <p:txBody>
              <a:bodyPr/>
              <a:lstStyle/>
              <a:p>
                <a:r>
                  <a:rPr lang="en-CN">
                    <a:noFill/>
                  </a:rPr>
                  <a:t> </a:t>
                </a:r>
              </a:p>
            </p:txBody>
          </p:sp>
        </mc:Fallback>
      </mc:AlternateContent>
      <p:sp>
        <p:nvSpPr>
          <p:cNvPr id="26" name="TextBox 25">
            <a:extLst>
              <a:ext uri="{FF2B5EF4-FFF2-40B4-BE49-F238E27FC236}">
                <a16:creationId xmlns:a16="http://schemas.microsoft.com/office/drawing/2014/main" id="{CA57F869-6323-E44A-B5D5-3EAA7248CB9E}"/>
              </a:ext>
            </a:extLst>
          </p:cNvPr>
          <p:cNvSpPr txBox="1"/>
          <p:nvPr/>
        </p:nvSpPr>
        <p:spPr>
          <a:xfrm>
            <a:off x="631048" y="3652186"/>
            <a:ext cx="11141359" cy="1599669"/>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在线学习</a:t>
            </a:r>
            <a:r>
              <a:rPr lang="en-US" altLang="zh-CN" sz="2800" spc="-10" dirty="0">
                <a:latin typeface="+mn-ea"/>
              </a:rPr>
              <a:t>(Online Learning)</a:t>
            </a:r>
            <a:r>
              <a:rPr lang="zh-CN" altLang="en-US" sz="2800" spc="-10" dirty="0">
                <a:latin typeface="+mn-ea"/>
              </a:rPr>
              <a:t>： 数据是实时更新的，根据数据一个个进来，同步更新算法， 如在线邮件过滤系统，这是一个动态过程</a:t>
            </a:r>
          </a:p>
          <a:p>
            <a:pPr>
              <a:lnSpc>
                <a:spcPct val="120000"/>
              </a:lnSpc>
            </a:pPr>
            <a:endParaRPr lang="en-US" altLang="zh-CN" sz="2800" spc="-10" dirty="0">
              <a:latin typeface="+mn-ea"/>
            </a:endParaRPr>
          </a:p>
        </p:txBody>
      </p:sp>
      <p:sp>
        <p:nvSpPr>
          <p:cNvPr id="11" name="TextBox 10">
            <a:extLst>
              <a:ext uri="{FF2B5EF4-FFF2-40B4-BE49-F238E27FC236}">
                <a16:creationId xmlns:a16="http://schemas.microsoft.com/office/drawing/2014/main" id="{E8671F15-C03A-6941-8DF5-99BFE7811A75}"/>
              </a:ext>
            </a:extLst>
          </p:cNvPr>
          <p:cNvSpPr txBox="1"/>
          <p:nvPr/>
        </p:nvSpPr>
        <p:spPr>
          <a:xfrm>
            <a:off x="631048" y="4922146"/>
            <a:ext cx="10865816"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主动学习</a:t>
            </a:r>
            <a:r>
              <a:rPr lang="en-US" altLang="zh-CN" sz="2800" spc="-10" dirty="0">
                <a:latin typeface="+mn-ea"/>
              </a:rPr>
              <a:t>(Active Learning)</a:t>
            </a:r>
            <a:r>
              <a:rPr lang="zh-CN" altLang="en-US" sz="2800" spc="-10" dirty="0">
                <a:latin typeface="+mn-ea"/>
              </a:rPr>
              <a:t>：近些年来新出现的一种机器学习类型，即让机器具备主动提出标注请求的能力，帮助筛选出重要的</a:t>
            </a:r>
            <a:r>
              <a:rPr lang="en-US" altLang="zh-CN" sz="2800" spc="-10" dirty="0">
                <a:latin typeface="+mn-ea"/>
              </a:rPr>
              <a:t>label</a:t>
            </a:r>
          </a:p>
        </p:txBody>
      </p:sp>
    </p:spTree>
    <p:extLst>
      <p:ext uri="{BB962C8B-B14F-4D97-AF65-F5344CB8AC3E}">
        <p14:creationId xmlns:p14="http://schemas.microsoft.com/office/powerpoint/2010/main" val="392353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341328"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机器学习问题的分类</a:t>
            </a:r>
            <a:endParaRPr lang="en-US" altLang="zh-CN" sz="3200" spc="-10" dirty="0">
              <a:latin typeface="+mn-ea"/>
            </a:endParaRPr>
          </a:p>
        </p:txBody>
      </p:sp>
      <p:sp>
        <p:nvSpPr>
          <p:cNvPr id="29" name="文本框 119">
            <a:extLst>
              <a:ext uri="{FF2B5EF4-FFF2-40B4-BE49-F238E27FC236}">
                <a16:creationId xmlns:a16="http://schemas.microsoft.com/office/drawing/2014/main" id="{494B9442-35DA-1F46-A977-FFE8EF72C49C}"/>
              </a:ext>
            </a:extLst>
          </p:cNvPr>
          <p:cNvSpPr txBox="1"/>
          <p:nvPr/>
        </p:nvSpPr>
        <p:spPr>
          <a:xfrm>
            <a:off x="631048" y="1584945"/>
            <a:ext cx="11205446" cy="565539"/>
          </a:xfrm>
          <a:prstGeom prst="rect">
            <a:avLst/>
          </a:prstGeom>
          <a:noFill/>
        </p:spPr>
        <p:txBody>
          <a:bodyPr wrap="square" rtlCol="0">
            <a:spAutoFit/>
          </a:bodyPr>
          <a:lstStyle/>
          <a:p>
            <a:pPr>
              <a:lnSpc>
                <a:spcPct val="120000"/>
              </a:lnSpc>
            </a:pPr>
            <a:r>
              <a:rPr lang="zh-CN" altLang="en-US" sz="2800" spc="-10" dirty="0">
                <a:latin typeface="+mn-ea"/>
              </a:rPr>
              <a:t>根据</a:t>
            </a:r>
            <a:r>
              <a:rPr lang="zh-CN" altLang="en-US" sz="2800" spc="-10" dirty="0">
                <a:solidFill>
                  <a:srgbClr val="7030A0"/>
                </a:solidFill>
                <a:latin typeface="+mn-ea"/>
              </a:rPr>
              <a:t>数据的输入空间的不同</a:t>
            </a:r>
            <a:r>
              <a:rPr lang="zh-CN" altLang="en-US" sz="2800" spc="-10" dirty="0">
                <a:latin typeface="+mn-ea"/>
              </a:rPr>
              <a:t>，机器学习问题大致划分为：</a:t>
            </a:r>
            <a:endParaRPr lang="en-US" altLang="zh-CN" sz="2800" spc="-10" dirty="0">
              <a:latin typeface="+mn-ea"/>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85A6F8-8E91-D645-A0FC-0CC07F932558}"/>
                  </a:ext>
                </a:extLst>
              </p:cNvPr>
              <p:cNvSpPr txBox="1"/>
              <p:nvPr/>
            </p:nvSpPr>
            <p:spPr>
              <a:xfrm>
                <a:off x="631048" y="2357639"/>
                <a:ext cx="10992141"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具体特征</a:t>
                </a:r>
                <a:r>
                  <a:rPr lang="en-US" altLang="zh-CN" sz="2800" spc="-10" dirty="0">
                    <a:latin typeface="+mn-ea"/>
                  </a:rPr>
                  <a:t>(Concrete</a:t>
                </a:r>
                <a:r>
                  <a:rPr lang="zh-CN" altLang="en-US" sz="2800" spc="-10" dirty="0">
                    <a:latin typeface="+mn-ea"/>
                  </a:rPr>
                  <a:t> </a:t>
                </a:r>
                <a:r>
                  <a:rPr lang="en-US" altLang="zh-CN" sz="2800" spc="-10" dirty="0">
                    <a:latin typeface="+mn-ea"/>
                  </a:rPr>
                  <a:t>features)</a:t>
                </a:r>
                <a:r>
                  <a:rPr lang="zh-CN" altLang="en-US" sz="2800" spc="-10" dirty="0">
                    <a:latin typeface="+mn-ea"/>
                  </a:rPr>
                  <a:t>： 每一个维度的特</a:t>
                </a:r>
                <a14:m>
                  <m:oMath xmlns:m="http://schemas.openxmlformats.org/officeDocument/2006/math">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ea typeface="Cambria Math" panose="02040503050406030204" pitchFamily="18" charset="0"/>
                          </a:rPr>
                        </m:ctrlPr>
                      </m:sSupPr>
                      <m:e>
                        <m:r>
                          <a:rPr lang="en-US" altLang="zh-CN" sz="2800" b="0" i="1" spc="-10" smtClean="0">
                            <a:latin typeface="Cambria Math" panose="02040503050406030204" pitchFamily="18" charset="0"/>
                            <a:ea typeface="Cambria Math" panose="02040503050406030204" pitchFamily="18" charset="0"/>
                          </a:rPr>
                          <m:t>ℝ</m:t>
                        </m:r>
                      </m:e>
                      <m:sup>
                        <m:r>
                          <a:rPr lang="en-US" altLang="zh-CN" sz="2800" b="0" i="1" spc="-10" smtClean="0">
                            <a:latin typeface="Cambria Math" panose="02040503050406030204" pitchFamily="18" charset="0"/>
                            <a:ea typeface="Cambria Math" panose="02040503050406030204" pitchFamily="18" charset="0"/>
                          </a:rPr>
                          <m:t>𝑑</m:t>
                        </m:r>
                      </m:sup>
                    </m:sSup>
                  </m:oMath>
                </a14:m>
                <a:r>
                  <a:rPr lang="zh-CN" altLang="en-US" sz="2800" spc="-10" dirty="0">
                    <a:latin typeface="+mn-ea"/>
                  </a:rPr>
                  <a:t>征代表一定物理意义的</a:t>
                </a:r>
              </a:p>
            </p:txBody>
          </p:sp>
        </mc:Choice>
        <mc:Fallback xmlns="">
          <p:sp>
            <p:nvSpPr>
              <p:cNvPr id="23" name="TextBox 22">
                <a:extLst>
                  <a:ext uri="{FF2B5EF4-FFF2-40B4-BE49-F238E27FC236}">
                    <a16:creationId xmlns:a16="http://schemas.microsoft.com/office/drawing/2014/main" id="{1885A6F8-8E91-D645-A0FC-0CC07F932558}"/>
                  </a:ext>
                </a:extLst>
              </p:cNvPr>
              <p:cNvSpPr txBox="1">
                <a:spLocks noRot="1" noChangeAspect="1" noMove="1" noResize="1" noEditPoints="1" noAdjustHandles="1" noChangeArrowheads="1" noChangeShapeType="1" noTextEdit="1"/>
              </p:cNvSpPr>
              <p:nvPr/>
            </p:nvSpPr>
            <p:spPr>
              <a:xfrm>
                <a:off x="631048" y="2357639"/>
                <a:ext cx="10992141" cy="1082604"/>
              </a:xfrm>
              <a:prstGeom prst="rect">
                <a:avLst/>
              </a:prstGeom>
              <a:blipFill>
                <a:blip r:embed="rId3"/>
                <a:stretch>
                  <a:fillRect l="-923" t="-1163" r="-461" b="-16279"/>
                </a:stretch>
              </a:blipFill>
            </p:spPr>
            <p:txBody>
              <a:bodyPr/>
              <a:lstStyle/>
              <a:p>
                <a:r>
                  <a:rPr lang="zh-CN" altLang="en-US">
                    <a:noFill/>
                  </a:rPr>
                  <a:t> </a:t>
                </a:r>
              </a:p>
            </p:txBody>
          </p:sp>
        </mc:Fallback>
      </mc:AlternateContent>
      <p:sp>
        <p:nvSpPr>
          <p:cNvPr id="26" name="TextBox 25">
            <a:extLst>
              <a:ext uri="{FF2B5EF4-FFF2-40B4-BE49-F238E27FC236}">
                <a16:creationId xmlns:a16="http://schemas.microsoft.com/office/drawing/2014/main" id="{CA57F869-6323-E44A-B5D5-3EAA7248CB9E}"/>
              </a:ext>
            </a:extLst>
          </p:cNvPr>
          <p:cNvSpPr txBox="1"/>
          <p:nvPr/>
        </p:nvSpPr>
        <p:spPr>
          <a:xfrm>
            <a:off x="631048" y="3769427"/>
            <a:ext cx="11141359"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原始特征</a:t>
            </a:r>
            <a:r>
              <a:rPr lang="en-US" altLang="zh-CN" sz="2800" spc="-10" dirty="0">
                <a:latin typeface="+mn-ea"/>
              </a:rPr>
              <a:t>(Raw</a:t>
            </a:r>
            <a:r>
              <a:rPr lang="zh-CN" altLang="en-US" sz="2800" spc="-10" dirty="0">
                <a:latin typeface="+mn-ea"/>
              </a:rPr>
              <a:t> </a:t>
            </a:r>
            <a:r>
              <a:rPr lang="en-US" altLang="zh-CN" sz="2800" spc="-10" dirty="0">
                <a:latin typeface="+mn-ea"/>
              </a:rPr>
              <a:t>data)</a:t>
            </a:r>
            <a:r>
              <a:rPr lang="zh-CN" altLang="en-US" sz="2800" spc="-10" dirty="0">
                <a:latin typeface="+mn-ea"/>
              </a:rPr>
              <a:t>： 如图像、声音信号，需要模型来学习特征</a:t>
            </a:r>
          </a:p>
          <a:p>
            <a:pPr>
              <a:lnSpc>
                <a:spcPct val="120000"/>
              </a:lnSpc>
            </a:pPr>
            <a:endParaRPr lang="en-US" altLang="zh-CN" sz="2800" spc="-10" dirty="0">
              <a:latin typeface="+mn-ea"/>
            </a:endParaRPr>
          </a:p>
        </p:txBody>
      </p:sp>
      <p:sp>
        <p:nvSpPr>
          <p:cNvPr id="11" name="TextBox 10">
            <a:extLst>
              <a:ext uri="{FF2B5EF4-FFF2-40B4-BE49-F238E27FC236}">
                <a16:creationId xmlns:a16="http://schemas.microsoft.com/office/drawing/2014/main" id="{E8671F15-C03A-6941-8DF5-99BFE7811A75}"/>
              </a:ext>
            </a:extLst>
          </p:cNvPr>
          <p:cNvSpPr txBox="1"/>
          <p:nvPr/>
        </p:nvSpPr>
        <p:spPr>
          <a:xfrm>
            <a:off x="663092" y="4730002"/>
            <a:ext cx="10865816"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抽象特征</a:t>
            </a:r>
            <a:r>
              <a:rPr lang="en-US" altLang="zh-CN" sz="2800" spc="-10" dirty="0">
                <a:latin typeface="+mn-ea"/>
              </a:rPr>
              <a:t>(Abstract</a:t>
            </a:r>
            <a:r>
              <a:rPr lang="zh-CN" altLang="en-US" sz="2800" spc="-10" dirty="0">
                <a:latin typeface="+mn-ea"/>
              </a:rPr>
              <a:t> </a:t>
            </a:r>
            <a:r>
              <a:rPr lang="en-US" altLang="zh-CN" sz="2800" spc="-10" dirty="0">
                <a:latin typeface="+mn-ea"/>
              </a:rPr>
              <a:t>features)</a:t>
            </a:r>
            <a:r>
              <a:rPr lang="zh-CN" altLang="en-US" sz="2800" spc="-10" dirty="0">
                <a:latin typeface="+mn-ea"/>
              </a:rPr>
              <a:t>：通过原始信号提取一些物理意义不是很明显的抽象特征</a:t>
            </a:r>
            <a:endParaRPr lang="en-US" altLang="zh-CN" sz="2800" spc="-10" dirty="0">
              <a:latin typeface="+mn-ea"/>
            </a:endParaRPr>
          </a:p>
        </p:txBody>
      </p:sp>
      <p:sp>
        <p:nvSpPr>
          <p:cNvPr id="5" name="灯片编号占位符 4"/>
          <p:cNvSpPr>
            <a:spLocks noGrp="1"/>
          </p:cNvSpPr>
          <p:nvPr>
            <p:ph type="sldNum" sz="quarter" idx="1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29</a:t>
            </a:fld>
            <a:endParaRPr lang="zh-CN" altLang="en-US" dirty="0"/>
          </a:p>
        </p:txBody>
      </p:sp>
    </p:spTree>
    <p:extLst>
      <p:ext uri="{BB962C8B-B14F-4D97-AF65-F5344CB8AC3E}">
        <p14:creationId xmlns:p14="http://schemas.microsoft.com/office/powerpoint/2010/main" val="1609868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36938" cy="426497"/>
          </a:xfrm>
        </p:spPr>
        <p:txBody>
          <a:bodyPr/>
          <a:lstStyle/>
          <a:p>
            <a:pPr marL="0" indent="0">
              <a:buNone/>
            </a:pPr>
            <a:r>
              <a:rPr lang="zh-CN" altLang="en-US" sz="4000" dirty="0"/>
              <a:t>个人简介</a:t>
            </a:r>
            <a:r>
              <a:rPr lang="en-US" altLang="zh-CN" sz="4000" dirty="0"/>
              <a:t>-</a:t>
            </a:r>
            <a:r>
              <a:rPr lang="zh-CN" altLang="en-US" sz="4000" dirty="0"/>
              <a:t>代表性论文</a:t>
            </a:r>
          </a:p>
        </p:txBody>
      </p:sp>
      <p:sp>
        <p:nvSpPr>
          <p:cNvPr id="2" name="Text Box 4">
            <a:extLst>
              <a:ext uri="{FF2B5EF4-FFF2-40B4-BE49-F238E27FC236}">
                <a16:creationId xmlns:a16="http://schemas.microsoft.com/office/drawing/2014/main" id="{05731DB6-4515-CCB3-C7F7-DE983268B175}"/>
              </a:ext>
            </a:extLst>
          </p:cNvPr>
          <p:cNvSpPr txBox="1">
            <a:spLocks noChangeArrowheads="1"/>
          </p:cNvSpPr>
          <p:nvPr/>
        </p:nvSpPr>
        <p:spPr bwMode="auto">
          <a:xfrm>
            <a:off x="626381" y="1691163"/>
            <a:ext cx="10939238" cy="460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[1]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kern="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Maiorino</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E, </a:t>
            </a:r>
            <a:r>
              <a:rPr lang="en-US" sz="1600" kern="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Halu</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 Glass K, Prasad RB, </a:t>
            </a:r>
            <a:r>
              <a:rPr lang="en-US" sz="1600" kern="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Loscalzo</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J, Gao J, Sharma A. Robustness and lethality in multilayer biological molecular networks. </a:t>
            </a:r>
            <a:r>
              <a:rPr lang="en-US" sz="1600" b="1" i="1" kern="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Nature Communications</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2020, 11(1): 6043.</a:t>
            </a: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[2]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a:t>
            </a:r>
            <a:r>
              <a:rPr lang="zh-CN" alt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Pan</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 L.</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Identifying driver nodes in the human signaling network using structural controllability analysis, </a:t>
            </a:r>
            <a:r>
              <a:rPr lang="en-US" sz="1600" b="1" i="1" kern="0" dirty="0">
                <a:solidFill>
                  <a:srgbClr val="0432FF"/>
                </a:solidFill>
                <a:effectLst/>
                <a:latin typeface="Times New Roman" panose="02020603050405020304" pitchFamily="18" charset="0"/>
                <a:ea typeface="SimSun" panose="02010600030101010101" pitchFamily="2" charset="-122"/>
                <a:cs typeface="Times New Roman" panose="02020603050405020304" pitchFamily="18" charset="0"/>
              </a:rPr>
              <a:t>IEEE/ACM Transactions on Computational Biology and Bioinformatics</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2015, 12(2): 467-472 </a:t>
            </a: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[3]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Pan</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 L</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Detection of driver metabolites in the human liver metabolic network using structural controllability analysis, </a:t>
            </a:r>
            <a:r>
              <a:rPr lang="en-US" sz="1600" b="1" i="1" kern="100" dirty="0">
                <a:solidFill>
                  <a:srgbClr val="0432FF"/>
                </a:solidFill>
                <a:effectLst/>
                <a:latin typeface="Times New Roman" panose="02020603050405020304" pitchFamily="18" charset="0"/>
                <a:ea typeface="SimSun" panose="02010600030101010101" pitchFamily="2" charset="-122"/>
                <a:cs typeface="Times New Roman" panose="02020603050405020304" pitchFamily="18" charset="0"/>
              </a:rPr>
              <a:t>BMC Systems Biology</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 2014, 8(1): 51 </a:t>
            </a: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[4]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Peng H, Gao J. </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Vulnerability and controllability of networks of networks, Chaos, Solitons &amp; Fractals, 2015, 80: 125-138</a:t>
            </a: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5</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Zhang H,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Wang Q, Zhang W, Gao J. Co-adaptation enhances the resilience of mutualistic networks. </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Journal of the Royal Society Interface</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2020, 17(168): 20200236.</a:t>
            </a: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[6]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a:t>
            </a:r>
            <a:r>
              <a:rPr lang="zh-CN" alt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Pan</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 L.</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Controllability of the better chosen partial networks, </a:t>
            </a:r>
            <a:r>
              <a:rPr lang="en-US" sz="1600" b="1" i="1" kern="0" dirty="0" err="1">
                <a:solidFill>
                  <a:srgbClr val="0432FF"/>
                </a:solidFill>
                <a:latin typeface="Times New Roman" panose="02020603050405020304" pitchFamily="18" charset="0"/>
                <a:ea typeface="SimSun" panose="02010600030101010101" pitchFamily="2" charset="-122"/>
                <a:cs typeface="Times New Roman" panose="02020603050405020304" pitchFamily="18" charset="0"/>
              </a:rPr>
              <a:t>Physica</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 A</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 2016, 456: 120-127</a:t>
            </a: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[7]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a:t>
            </a:r>
            <a:r>
              <a:rPr lang="zh-CN" alt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Pan</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 L.</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Predicating Candidate Cancer-Associated Genes in the Human </a:t>
            </a:r>
            <a:r>
              <a:rPr lang="en-US" sz="1600" kern="100" dirty="0" err="1">
                <a:effectLst/>
                <a:latin typeface="Times New Roman" panose="02020603050405020304" pitchFamily="18" charset="0"/>
                <a:ea typeface="SimSun" panose="02010600030101010101" pitchFamily="2" charset="-122"/>
                <a:cs typeface="Times New Roman" panose="02020603050405020304" pitchFamily="18" charset="0"/>
              </a:rPr>
              <a:t>Signalling</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 Network using Centrality, </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Current Bioinformatics</a:t>
            </a:r>
            <a:r>
              <a:rPr lang="en-US" sz="1600" kern="100" dirty="0">
                <a:effectLst/>
                <a:latin typeface="Times New Roman" panose="02020603050405020304" pitchFamily="18" charset="0"/>
                <a:ea typeface="SimSun" panose="02010600030101010101" pitchFamily="2" charset="-122"/>
                <a:cs typeface="Times New Roman" panose="02020603050405020304" pitchFamily="18" charset="0"/>
              </a:rPr>
              <a:t>, 2016, 11(5): 87-92 </a:t>
            </a:r>
          </a:p>
          <a:p>
            <a:pPr>
              <a:spcAft>
                <a:spcPts val="780"/>
              </a:spcAft>
            </a:pPr>
            <a:r>
              <a:rPr lang="en-US" sz="1600" kern="100" dirty="0">
                <a:latin typeface="Times New Roman" panose="02020603050405020304" pitchFamily="18" charset="0"/>
                <a:ea typeface="SimSun" panose="02010600030101010101" pitchFamily="2" charset="-122"/>
                <a:cs typeface="Times New Roman" panose="02020603050405020304" pitchFamily="18" charset="0"/>
              </a:rPr>
              <a:t>[8] Wang G, </a:t>
            </a:r>
            <a:r>
              <a:rPr lang="en-US" sz="1600" b="1" kern="100" dirty="0">
                <a:latin typeface="Times New Roman" panose="02020603050405020304" pitchFamily="18" charset="0"/>
                <a:ea typeface="SimSun" panose="02010600030101010101" pitchFamily="2" charset="-122"/>
                <a:cs typeface="Times New Roman" panose="02020603050405020304" pitchFamily="18" charset="0"/>
              </a:rPr>
              <a:t>Liu X</a:t>
            </a:r>
            <a:r>
              <a:rPr lang="en-US" sz="1600" kern="100" dirty="0">
                <a:latin typeface="Times New Roman" panose="02020603050405020304" pitchFamily="18" charset="0"/>
                <a:ea typeface="SimSun" panose="02010600030101010101" pitchFamily="2" charset="-122"/>
                <a:cs typeface="Times New Roman" panose="02020603050405020304" pitchFamily="18" charset="0"/>
              </a:rPr>
              <a:t>, Chen G, Zhang H. Indirect effects among biodiversity loss of mutualistic ecosystems, </a:t>
            </a:r>
            <a:r>
              <a:rPr lang="en-US" sz="1600" b="1" i="1" kern="10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National Science Open</a:t>
            </a:r>
            <a:r>
              <a:rPr lang="en-US" sz="1600" kern="100" dirty="0">
                <a:latin typeface="Times New Roman" panose="02020603050405020304" pitchFamily="18" charset="0"/>
                <a:ea typeface="SimSun" panose="02010600030101010101" pitchFamily="2" charset="-122"/>
                <a:cs typeface="Times New Roman" panose="02020603050405020304" pitchFamily="18" charset="0"/>
              </a:rPr>
              <a:t>, 2022, 1(2): 20220002.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spcAft>
                <a:spcPts val="780"/>
              </a:spcAft>
            </a:pP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5584CF31-28F9-CF72-0383-F68CFB358336}"/>
              </a:ext>
            </a:extLst>
          </p:cNvPr>
          <p:cNvSpPr txBox="1"/>
          <p:nvPr/>
        </p:nvSpPr>
        <p:spPr>
          <a:xfrm>
            <a:off x="566962" y="1041182"/>
            <a:ext cx="6096000" cy="461665"/>
          </a:xfrm>
          <a:prstGeom prst="rect">
            <a:avLst/>
          </a:prstGeom>
          <a:noFill/>
        </p:spPr>
        <p:txBody>
          <a:bodyPr wrap="square">
            <a:spAutoFit/>
          </a:bodyPr>
          <a:lstStyle/>
          <a:p>
            <a:pPr marL="285750" indent="-285750">
              <a:buFont typeface="Wingdings" pitchFamily="2" charset="2"/>
              <a:buChar char="Ø"/>
            </a:pPr>
            <a:r>
              <a:rPr lang="zh-CN" altLang="en-US" sz="2400" b="1" dirty="0">
                <a:latin typeface="微软雅黑" panose="020B0503020204020204" pitchFamily="34" charset="-122"/>
                <a:ea typeface="微软雅黑" panose="020B0503020204020204" pitchFamily="34" charset="-122"/>
              </a:rPr>
              <a:t>智能医疗生物大数据分析</a:t>
            </a:r>
            <a:endParaRPr lang="en-CN" sz="2400" dirty="0"/>
          </a:p>
        </p:txBody>
      </p:sp>
    </p:spTree>
    <p:extLst>
      <p:ext uri="{BB962C8B-B14F-4D97-AF65-F5344CB8AC3E}">
        <p14:creationId xmlns:p14="http://schemas.microsoft.com/office/powerpoint/2010/main" val="2860685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5" name="文本框 119">
            <a:extLst>
              <a:ext uri="{FF2B5EF4-FFF2-40B4-BE49-F238E27FC236}">
                <a16:creationId xmlns:a16="http://schemas.microsoft.com/office/drawing/2014/main" id="{8E40932C-DCC6-E945-B622-2C8F93F347FE}"/>
              </a:ext>
            </a:extLst>
          </p:cNvPr>
          <p:cNvSpPr txBox="1"/>
          <p:nvPr/>
        </p:nvSpPr>
        <p:spPr>
          <a:xfrm>
            <a:off x="341327" y="923466"/>
            <a:ext cx="10571511"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机器学习是人工智能发展到一定阶段的产物</a:t>
            </a:r>
            <a:endParaRPr lang="en-US" altLang="zh-CN" sz="3200" spc="-10" dirty="0">
              <a:latin typeface="+mn-ea"/>
            </a:endParaRPr>
          </a:p>
        </p:txBody>
      </p:sp>
      <p:sp>
        <p:nvSpPr>
          <p:cNvPr id="6" name="文本框 119">
            <a:extLst>
              <a:ext uri="{FF2B5EF4-FFF2-40B4-BE49-F238E27FC236}">
                <a16:creationId xmlns:a16="http://schemas.microsoft.com/office/drawing/2014/main" id="{71B9831F-AABE-9944-9D00-84B5C7D6AF6C}"/>
              </a:ext>
            </a:extLst>
          </p:cNvPr>
          <p:cNvSpPr txBox="1"/>
          <p:nvPr/>
        </p:nvSpPr>
        <p:spPr>
          <a:xfrm>
            <a:off x="341327" y="1766513"/>
            <a:ext cx="1185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人工智能发展经历的三个阶段（</a:t>
            </a:r>
            <a:r>
              <a:rPr lang="zh-CN" altLang="en-CN" sz="3200" spc="-10" dirty="0">
                <a:solidFill>
                  <a:schemeClr val="accent1">
                    <a:lumMod val="50000"/>
                  </a:schemeClr>
                </a:solidFill>
                <a:latin typeface="+mn-ea"/>
              </a:rPr>
              <a:t>推理期</a:t>
            </a:r>
            <a:r>
              <a:rPr lang="zh-CN" altLang="en-US" sz="3200" spc="-10" dirty="0">
                <a:solidFill>
                  <a:schemeClr val="accent1">
                    <a:lumMod val="50000"/>
                  </a:schemeClr>
                </a:solidFill>
                <a:latin typeface="+mn-ea"/>
              </a:rPr>
              <a:t>、知识期、学习期</a:t>
            </a:r>
            <a:r>
              <a:rPr lang="zh-CN" altLang="en-US" sz="3200" spc="-10" dirty="0">
                <a:latin typeface="+mn-ea"/>
              </a:rPr>
              <a:t>）：</a:t>
            </a:r>
            <a:endParaRPr lang="en-US" altLang="zh-CN" sz="3200" spc="-10" dirty="0">
              <a:latin typeface="+mn-ea"/>
            </a:endParaRPr>
          </a:p>
        </p:txBody>
      </p:sp>
      <p:sp>
        <p:nvSpPr>
          <p:cNvPr id="7" name="文本框 119">
            <a:extLst>
              <a:ext uri="{FF2B5EF4-FFF2-40B4-BE49-F238E27FC236}">
                <a16:creationId xmlns:a16="http://schemas.microsoft.com/office/drawing/2014/main" id="{60FAFAC5-99CB-E24D-A93D-5095C0958031}"/>
              </a:ext>
            </a:extLst>
          </p:cNvPr>
          <p:cNvSpPr txBox="1"/>
          <p:nvPr/>
        </p:nvSpPr>
        <p:spPr>
          <a:xfrm>
            <a:off x="810244" y="2635258"/>
            <a:ext cx="10571511" cy="565539"/>
          </a:xfrm>
          <a:prstGeom prst="rect">
            <a:avLst/>
          </a:prstGeom>
          <a:noFill/>
        </p:spPr>
        <p:txBody>
          <a:bodyPr wrap="square" rtlCol="0">
            <a:spAutoFit/>
          </a:bodyPr>
          <a:lstStyle/>
          <a:p>
            <a:pPr marL="457200" indent="-457200">
              <a:lnSpc>
                <a:spcPct val="120000"/>
              </a:lnSpc>
              <a:buFont typeface="Wingdings" pitchFamily="2" charset="2"/>
              <a:buChar char="§"/>
            </a:pPr>
            <a:r>
              <a:rPr lang="zh-CN" altLang="en-US" sz="2800" spc="-10" dirty="0">
                <a:solidFill>
                  <a:schemeClr val="accent1"/>
                </a:solidFill>
                <a:latin typeface="+mn-ea"/>
              </a:rPr>
              <a:t>逻辑推理</a:t>
            </a:r>
            <a:r>
              <a:rPr lang="zh-CN" altLang="en-US" sz="2800" spc="-10" dirty="0">
                <a:latin typeface="+mn-ea"/>
              </a:rPr>
              <a:t>：数学定理证明、采用符号逻辑来模拟人的智能</a:t>
            </a:r>
            <a:endParaRPr lang="en-US" altLang="zh-CN" sz="2800" spc="-10" dirty="0">
              <a:latin typeface="+mn-ea"/>
            </a:endParaRPr>
          </a:p>
        </p:txBody>
      </p:sp>
      <p:sp>
        <p:nvSpPr>
          <p:cNvPr id="8" name="文本框 119">
            <a:extLst>
              <a:ext uri="{FF2B5EF4-FFF2-40B4-BE49-F238E27FC236}">
                <a16:creationId xmlns:a16="http://schemas.microsoft.com/office/drawing/2014/main" id="{A0F4982D-7E3A-A24A-ADF5-12229D4D4B24}"/>
              </a:ext>
            </a:extLst>
          </p:cNvPr>
          <p:cNvSpPr txBox="1"/>
          <p:nvPr/>
        </p:nvSpPr>
        <p:spPr>
          <a:xfrm>
            <a:off x="810244" y="4084986"/>
            <a:ext cx="10571511" cy="1082604"/>
          </a:xfrm>
          <a:prstGeom prst="rect">
            <a:avLst/>
          </a:prstGeom>
          <a:noFill/>
        </p:spPr>
        <p:txBody>
          <a:bodyPr wrap="square" rtlCol="0">
            <a:spAutoFit/>
          </a:bodyPr>
          <a:lstStyle/>
          <a:p>
            <a:pPr marL="457200" indent="-457200">
              <a:lnSpc>
                <a:spcPct val="120000"/>
              </a:lnSpc>
              <a:buFont typeface="Wingdings" pitchFamily="2" charset="2"/>
              <a:buChar char="§"/>
            </a:pPr>
            <a:r>
              <a:rPr lang="zh-CN" altLang="en-US" sz="2800" spc="-10" dirty="0">
                <a:solidFill>
                  <a:schemeClr val="accent1"/>
                </a:solidFill>
                <a:latin typeface="+mn-ea"/>
              </a:rPr>
              <a:t>知识工程</a:t>
            </a:r>
            <a:r>
              <a:rPr lang="zh-CN" altLang="en-US" sz="2800" spc="-10" dirty="0">
                <a:latin typeface="+mn-ea"/>
              </a:rPr>
              <a:t>：为各领域的问题建立</a:t>
            </a:r>
            <a:r>
              <a:rPr lang="zh-CN" altLang="en-US" sz="2800" spc="-10" dirty="0">
                <a:solidFill>
                  <a:srgbClr val="7030A0"/>
                </a:solidFill>
                <a:latin typeface="+mn-ea"/>
              </a:rPr>
              <a:t>专家知识库</a:t>
            </a:r>
            <a:r>
              <a:rPr lang="zh-CN" altLang="en-US" sz="2800" spc="-10" dirty="0">
                <a:latin typeface="+mn-ea"/>
              </a:rPr>
              <a:t>，利用这些知识完成推理与决策，缺点：把知识总结出来告诉机器相当困难</a:t>
            </a:r>
            <a:endParaRPr lang="en-US" altLang="zh-CN" sz="2800" spc="-10" dirty="0">
              <a:latin typeface="+mn-ea"/>
            </a:endParaRPr>
          </a:p>
        </p:txBody>
      </p:sp>
      <p:sp>
        <p:nvSpPr>
          <p:cNvPr id="9" name="文本框 119">
            <a:extLst>
              <a:ext uri="{FF2B5EF4-FFF2-40B4-BE49-F238E27FC236}">
                <a16:creationId xmlns:a16="http://schemas.microsoft.com/office/drawing/2014/main" id="{11AD88B3-97B9-7E4A-B493-AA8A97AB5CBF}"/>
              </a:ext>
            </a:extLst>
          </p:cNvPr>
          <p:cNvSpPr txBox="1"/>
          <p:nvPr/>
        </p:nvSpPr>
        <p:spPr>
          <a:xfrm>
            <a:off x="810244" y="5427385"/>
            <a:ext cx="10571511" cy="565539"/>
          </a:xfrm>
          <a:prstGeom prst="rect">
            <a:avLst/>
          </a:prstGeom>
          <a:noFill/>
        </p:spPr>
        <p:txBody>
          <a:bodyPr wrap="square" rtlCol="0">
            <a:spAutoFit/>
          </a:bodyPr>
          <a:lstStyle/>
          <a:p>
            <a:pPr marL="457200" indent="-457200">
              <a:lnSpc>
                <a:spcPct val="120000"/>
              </a:lnSpc>
              <a:buFont typeface="Wingdings" pitchFamily="2" charset="2"/>
              <a:buChar char="§"/>
            </a:pPr>
            <a:r>
              <a:rPr lang="zh-CN" altLang="en-US" sz="2800" b="1" spc="-10" dirty="0">
                <a:solidFill>
                  <a:srgbClr val="FF0000"/>
                </a:solidFill>
                <a:latin typeface="+mn-ea"/>
              </a:rPr>
              <a:t>机器学习</a:t>
            </a:r>
            <a:r>
              <a:rPr lang="zh-CN" altLang="en-US" sz="2800" spc="-10" dirty="0">
                <a:latin typeface="+mn-ea"/>
              </a:rPr>
              <a:t>：让机器具有自己学习知识的能力</a:t>
            </a:r>
            <a:endParaRPr lang="en-US" altLang="zh-CN" sz="2800" spc="-10" dirty="0">
              <a:latin typeface="+mn-ea"/>
            </a:endParaRPr>
          </a:p>
        </p:txBody>
      </p:sp>
      <p:sp>
        <p:nvSpPr>
          <p:cNvPr id="10" name="文本框 119">
            <a:extLst>
              <a:ext uri="{FF2B5EF4-FFF2-40B4-BE49-F238E27FC236}">
                <a16:creationId xmlns:a16="http://schemas.microsoft.com/office/drawing/2014/main" id="{425F28A6-1C7F-5D47-9492-7C4B58618AA5}"/>
              </a:ext>
            </a:extLst>
          </p:cNvPr>
          <p:cNvSpPr txBox="1"/>
          <p:nvPr/>
        </p:nvSpPr>
        <p:spPr>
          <a:xfrm>
            <a:off x="1091894" y="3259651"/>
            <a:ext cx="10571511" cy="565539"/>
          </a:xfrm>
          <a:prstGeom prst="rect">
            <a:avLst/>
          </a:prstGeom>
          <a:noFill/>
        </p:spPr>
        <p:txBody>
          <a:bodyPr wrap="square" rtlCol="0">
            <a:spAutoFit/>
          </a:bodyPr>
          <a:lstStyle/>
          <a:p>
            <a:pPr>
              <a:lnSpc>
                <a:spcPct val="120000"/>
              </a:lnSpc>
            </a:pPr>
            <a:r>
              <a:rPr lang="zh-CN" altLang="en-US" sz="2800" i="1" spc="-10" dirty="0">
                <a:latin typeface="+mn-ea"/>
              </a:rPr>
              <a:t>如“逻辑理论家”程序证明了</a:t>
            </a:r>
            <a:r>
              <a:rPr lang="en-US" altLang="zh-CN" sz="2800" i="1" spc="-10" dirty="0">
                <a:latin typeface="+mn-ea"/>
              </a:rPr>
              <a:t>《</a:t>
            </a:r>
            <a:r>
              <a:rPr lang="zh-CN" altLang="en-US" sz="2800" i="1" spc="-10" dirty="0">
                <a:latin typeface="+mn-ea"/>
              </a:rPr>
              <a:t>数学原理</a:t>
            </a:r>
            <a:r>
              <a:rPr lang="en-US" altLang="zh-CN" sz="2800" i="1" spc="-10" dirty="0">
                <a:latin typeface="+mn-ea"/>
              </a:rPr>
              <a:t>》</a:t>
            </a:r>
            <a:r>
              <a:rPr lang="zh-CN" altLang="en-US" sz="2800" i="1" spc="-10" dirty="0">
                <a:latin typeface="+mn-ea"/>
              </a:rPr>
              <a:t>中的</a:t>
            </a:r>
            <a:r>
              <a:rPr lang="en-US" altLang="zh-CN" sz="2800" i="1" spc="-10" dirty="0">
                <a:latin typeface="+mn-ea"/>
              </a:rPr>
              <a:t>52</a:t>
            </a:r>
            <a:r>
              <a:rPr lang="zh-CN" altLang="en-US" sz="2800" i="1" spc="-10" dirty="0">
                <a:latin typeface="+mn-ea"/>
              </a:rPr>
              <a:t>条定理</a:t>
            </a:r>
            <a:endParaRPr lang="en-US" altLang="zh-CN" sz="2800" i="1" spc="-10" dirty="0">
              <a:latin typeface="+mn-ea"/>
            </a:endParaRPr>
          </a:p>
        </p:txBody>
      </p:sp>
    </p:spTree>
    <p:extLst>
      <p:ext uri="{BB962C8B-B14F-4D97-AF65-F5344CB8AC3E}">
        <p14:creationId xmlns:p14="http://schemas.microsoft.com/office/powerpoint/2010/main" val="28555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11" name="文本框 4">
            <a:extLst>
              <a:ext uri="{FF2B5EF4-FFF2-40B4-BE49-F238E27FC236}">
                <a16:creationId xmlns:a16="http://schemas.microsoft.com/office/drawing/2014/main" id="{B4E6ED09-EE85-374A-AE51-7F046FD9B273}"/>
              </a:ext>
            </a:extLst>
          </p:cNvPr>
          <p:cNvSpPr txBox="1"/>
          <p:nvPr/>
        </p:nvSpPr>
        <p:spPr>
          <a:xfrm>
            <a:off x="481737" y="1133976"/>
            <a:ext cx="11228525"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1950</a:t>
            </a:r>
            <a:r>
              <a:rPr lang="zh-CN" altLang="en-US" sz="2400" spc="-10" dirty="0">
                <a:effectLst>
                  <a:outerShdw blurRad="38100" dist="38100" dir="2700000" algn="tl">
                    <a:srgbClr val="000000">
                      <a:alpha val="43137"/>
                    </a:srgbClr>
                  </a:outerShdw>
                </a:effectLst>
                <a:latin typeface="+mn-ea"/>
              </a:rPr>
              <a:t>年，图灵发表关于</a:t>
            </a:r>
            <a:r>
              <a:rPr lang="zh-CN" altLang="en-US" sz="2400" spc="-10" dirty="0">
                <a:solidFill>
                  <a:srgbClr val="FF0000"/>
                </a:solidFill>
                <a:effectLst>
                  <a:outerShdw blurRad="38100" dist="38100" dir="2700000" algn="tl">
                    <a:srgbClr val="000000">
                      <a:alpha val="43137"/>
                    </a:srgbClr>
                  </a:outerShdw>
                </a:effectLst>
                <a:latin typeface="+mn-ea"/>
              </a:rPr>
              <a:t>图灵测试</a:t>
            </a:r>
            <a:r>
              <a:rPr lang="zh-CN" altLang="en-US" sz="2400" spc="-10" dirty="0">
                <a:effectLst>
                  <a:outerShdw blurRad="38100" dist="38100" dir="2700000" algn="tl">
                    <a:srgbClr val="000000">
                      <a:alpha val="43137"/>
                    </a:srgbClr>
                  </a:outerShdw>
                </a:effectLst>
                <a:latin typeface="+mn-ea"/>
              </a:rPr>
              <a:t>的论文，提到机器学习的可能</a:t>
            </a:r>
            <a:endParaRPr lang="en-US" altLang="zh-CN" sz="2400" spc="-10" dirty="0">
              <a:effectLst>
                <a:outerShdw blurRad="38100" dist="38100" dir="2700000" algn="tl">
                  <a:srgbClr val="000000">
                    <a:alpha val="43137"/>
                  </a:srgbClr>
                </a:outerShdw>
              </a:effectLst>
              <a:latin typeface="+mn-ea"/>
            </a:endParaRPr>
          </a:p>
        </p:txBody>
      </p:sp>
      <p:sp>
        <p:nvSpPr>
          <p:cNvPr id="13" name="文本框 6">
            <a:extLst>
              <a:ext uri="{FF2B5EF4-FFF2-40B4-BE49-F238E27FC236}">
                <a16:creationId xmlns:a16="http://schemas.microsoft.com/office/drawing/2014/main" id="{7767E1CA-13E0-A84C-B283-64233C0B2271}"/>
              </a:ext>
            </a:extLst>
          </p:cNvPr>
          <p:cNvSpPr txBox="1"/>
          <p:nvPr/>
        </p:nvSpPr>
        <p:spPr>
          <a:xfrm>
            <a:off x="566961" y="4547312"/>
            <a:ext cx="11228525" cy="1827552"/>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1983</a:t>
            </a:r>
            <a:r>
              <a:rPr lang="zh-CN" altLang="en-US" sz="2400" spc="-10" dirty="0">
                <a:effectLst>
                  <a:outerShdw blurRad="38100" dist="38100" dir="2700000" algn="tl">
                    <a:srgbClr val="000000">
                      <a:alpha val="43137"/>
                    </a:srgbClr>
                  </a:outerShdw>
                </a:effectLst>
                <a:latin typeface="+mn-ea"/>
              </a:rPr>
              <a:t>年，</a:t>
            </a:r>
            <a:r>
              <a:rPr lang="en-US" altLang="zh-CN" sz="2400" spc="-10" dirty="0">
                <a:effectLst>
                  <a:outerShdw blurRad="38100" dist="38100" dir="2700000" algn="tl">
                    <a:srgbClr val="000000">
                      <a:alpha val="43137"/>
                    </a:srgbClr>
                  </a:outerShdw>
                </a:effectLst>
                <a:latin typeface="+mn-ea"/>
              </a:rPr>
              <a:t>R.S. Michalski</a:t>
            </a:r>
            <a:r>
              <a:rPr lang="zh-CN" altLang="en-US" sz="2400" spc="-10" dirty="0">
                <a:effectLst>
                  <a:outerShdw blurRad="38100" dist="38100" dir="2700000" algn="tl">
                    <a:srgbClr val="000000">
                      <a:alpha val="43137"/>
                    </a:srgbClr>
                  </a:outerShdw>
                </a:effectLst>
                <a:latin typeface="+mn-ea"/>
              </a:rPr>
              <a:t>等人把机器学习研究划分为“从样例中学习”、“在问题求解和规划中学习”、“通过观察和发现学习”、“从指令中学习”等。</a:t>
            </a:r>
            <a:r>
              <a:rPr lang="en-US" altLang="zh-CN" sz="2400" spc="-10" dirty="0">
                <a:effectLst>
                  <a:outerShdw blurRad="38100" dist="38100" dir="2700000" algn="tl">
                    <a:srgbClr val="000000">
                      <a:alpha val="43137"/>
                    </a:srgbClr>
                  </a:outerShdw>
                </a:effectLst>
                <a:latin typeface="+mn-ea"/>
              </a:rPr>
              <a:t>20</a:t>
            </a:r>
            <a:r>
              <a:rPr lang="zh-CN" altLang="en-US" sz="2400" spc="-10" dirty="0">
                <a:effectLst>
                  <a:outerShdw blurRad="38100" dist="38100" dir="2700000" algn="tl">
                    <a:srgbClr val="000000">
                      <a:alpha val="43137"/>
                    </a:srgbClr>
                  </a:outerShdw>
                </a:effectLst>
                <a:latin typeface="+mn-ea"/>
              </a:rPr>
              <a:t>世纪</a:t>
            </a:r>
            <a:r>
              <a:rPr lang="en-US" altLang="zh-CN" sz="2400" spc="-10" dirty="0">
                <a:effectLst>
                  <a:outerShdw blurRad="38100" dist="38100" dir="2700000" algn="tl">
                    <a:srgbClr val="000000">
                      <a:alpha val="43137"/>
                    </a:srgbClr>
                  </a:outerShdw>
                </a:effectLst>
                <a:latin typeface="+mn-ea"/>
              </a:rPr>
              <a:t>80</a:t>
            </a:r>
            <a:r>
              <a:rPr lang="zh-CN" altLang="en-US" sz="2400" spc="-10" dirty="0">
                <a:effectLst>
                  <a:outerShdw blurRad="38100" dist="38100" dir="2700000" algn="tl">
                    <a:srgbClr val="000000">
                      <a:alpha val="43137"/>
                    </a:srgbClr>
                  </a:outerShdw>
                </a:effectLst>
                <a:latin typeface="+mn-ea"/>
              </a:rPr>
              <a:t>年代以来被研究最多、应用最广的是“</a:t>
            </a:r>
            <a:r>
              <a:rPr lang="zh-CN" altLang="en-US" sz="2400" b="1" spc="-10" dirty="0">
                <a:solidFill>
                  <a:srgbClr val="FF0000"/>
                </a:solidFill>
                <a:effectLst>
                  <a:outerShdw blurRad="38100" dist="38100" dir="2700000" algn="tl">
                    <a:srgbClr val="000000">
                      <a:alpha val="43137"/>
                    </a:srgbClr>
                  </a:outerShdw>
                </a:effectLst>
                <a:latin typeface="+mn-ea"/>
              </a:rPr>
              <a:t>从样例中学习</a:t>
            </a:r>
            <a:r>
              <a:rPr lang="zh-CN" altLang="en-US" sz="2400" spc="-10" dirty="0">
                <a:effectLst>
                  <a:outerShdw blurRad="38100" dist="38100" dir="2700000" algn="tl">
                    <a:srgbClr val="000000">
                      <a:alpha val="43137"/>
                    </a:srgbClr>
                  </a:outerShdw>
                </a:effectLst>
                <a:latin typeface="+mn-ea"/>
              </a:rPr>
              <a:t>”（即广义的归纳学习），它涵盖了</a:t>
            </a:r>
            <a:r>
              <a:rPr lang="zh-CN" altLang="en-US" sz="2400" b="1" spc="-10" dirty="0">
                <a:solidFill>
                  <a:srgbClr val="FF0000"/>
                </a:solidFill>
                <a:effectLst>
                  <a:outerShdw blurRad="38100" dist="38100" dir="2700000" algn="tl">
                    <a:srgbClr val="000000">
                      <a:alpha val="43137"/>
                    </a:srgbClr>
                  </a:outerShdw>
                </a:effectLst>
                <a:latin typeface="+mn-ea"/>
              </a:rPr>
              <a:t>监督学习、无监督学习</a:t>
            </a:r>
            <a:r>
              <a:rPr lang="zh-CN" altLang="en-US" sz="2400" spc="-10" dirty="0">
                <a:effectLst>
                  <a:outerShdw blurRad="38100" dist="38100" dir="2700000" algn="tl">
                    <a:srgbClr val="000000">
                      <a:alpha val="43137"/>
                    </a:srgbClr>
                  </a:outerShdw>
                </a:effectLst>
                <a:latin typeface="+mn-ea"/>
              </a:rPr>
              <a:t>等。</a:t>
            </a:r>
            <a:endParaRPr lang="en-US" altLang="zh-CN" sz="2400" spc="-10" dirty="0">
              <a:effectLst>
                <a:outerShdw blurRad="38100" dist="38100" dir="2700000" algn="tl">
                  <a:srgbClr val="000000">
                    <a:alpha val="43137"/>
                  </a:srgbClr>
                </a:outerShdw>
              </a:effectLst>
              <a:latin typeface="+mn-ea"/>
            </a:endParaRPr>
          </a:p>
        </p:txBody>
      </p:sp>
      <p:sp>
        <p:nvSpPr>
          <p:cNvPr id="6" name="文本框 4">
            <a:extLst>
              <a:ext uri="{FF2B5EF4-FFF2-40B4-BE49-F238E27FC236}">
                <a16:creationId xmlns:a16="http://schemas.microsoft.com/office/drawing/2014/main" id="{23663294-0A1D-F644-9BD6-8FC9A2433B7D}"/>
              </a:ext>
            </a:extLst>
          </p:cNvPr>
          <p:cNvSpPr txBox="1"/>
          <p:nvPr/>
        </p:nvSpPr>
        <p:spPr>
          <a:xfrm>
            <a:off x="481737" y="1757686"/>
            <a:ext cx="11616673"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1952</a:t>
            </a:r>
            <a:r>
              <a:rPr lang="zh-CN" altLang="en-US" sz="2400" spc="-10" dirty="0">
                <a:effectLst>
                  <a:outerShdw blurRad="38100" dist="38100" dir="2700000" algn="tl">
                    <a:srgbClr val="000000">
                      <a:alpha val="43137"/>
                    </a:srgbClr>
                  </a:outerShdw>
                </a:effectLst>
                <a:latin typeface="+mn-ea"/>
              </a:rPr>
              <a:t>年，</a:t>
            </a:r>
            <a:r>
              <a:rPr lang="en-US" altLang="zh-CN" sz="2400" spc="-10" dirty="0">
                <a:effectLst>
                  <a:outerShdw blurRad="38100" dist="38100" dir="2700000" algn="tl">
                    <a:srgbClr val="000000">
                      <a:alpha val="43137"/>
                    </a:srgbClr>
                  </a:outerShdw>
                </a:effectLst>
                <a:latin typeface="+mn-ea"/>
              </a:rPr>
              <a:t>Arthur Samuel</a:t>
            </a:r>
            <a:r>
              <a:rPr lang="zh-CN" altLang="en-US" sz="2400" spc="-10" dirty="0">
                <a:effectLst>
                  <a:outerShdw blurRad="38100" dist="38100" dir="2700000" algn="tl">
                    <a:srgbClr val="000000">
                      <a:alpha val="43137"/>
                    </a:srgbClr>
                  </a:outerShdw>
                </a:effectLst>
                <a:latin typeface="+mn-ea"/>
              </a:rPr>
              <a:t>编写了一个</a:t>
            </a:r>
            <a:r>
              <a:rPr lang="zh-CN" altLang="en-US" sz="2400" spc="-10" dirty="0">
                <a:solidFill>
                  <a:srgbClr val="FF0000"/>
                </a:solidFill>
                <a:effectLst>
                  <a:outerShdw blurRad="38100" dist="38100" dir="2700000" algn="tl">
                    <a:srgbClr val="000000">
                      <a:alpha val="43137"/>
                    </a:srgbClr>
                  </a:outerShdw>
                </a:effectLst>
                <a:latin typeface="+mn-ea"/>
              </a:rPr>
              <a:t>西洋跳棋程序</a:t>
            </a:r>
            <a:r>
              <a:rPr lang="zh-CN" altLang="en-US" sz="2400" spc="-10" dirty="0">
                <a:effectLst>
                  <a:outerShdw blurRad="38100" dist="38100" dir="2700000" algn="tl">
                    <a:srgbClr val="000000">
                      <a:alpha val="43137"/>
                    </a:srgbClr>
                  </a:outerShdw>
                </a:effectLst>
                <a:latin typeface="+mn-ea"/>
              </a:rPr>
              <a:t>，打败了康涅狄格州的跳棋冠军</a:t>
            </a:r>
            <a:endParaRPr lang="en-US" altLang="zh-CN" sz="2400" spc="-10" dirty="0">
              <a:effectLst>
                <a:outerShdw blurRad="38100" dist="38100" dir="2700000" algn="tl">
                  <a:srgbClr val="000000">
                    <a:alpha val="43137"/>
                  </a:srgbClr>
                </a:outerShdw>
              </a:effectLst>
              <a:latin typeface="+mn-ea"/>
            </a:endParaRPr>
          </a:p>
        </p:txBody>
      </p:sp>
      <p:sp>
        <p:nvSpPr>
          <p:cNvPr id="8" name="文本框 4">
            <a:extLst>
              <a:ext uri="{FF2B5EF4-FFF2-40B4-BE49-F238E27FC236}">
                <a16:creationId xmlns:a16="http://schemas.microsoft.com/office/drawing/2014/main" id="{1083738D-D5C3-334B-BAC9-CEA4EDD193D9}"/>
              </a:ext>
            </a:extLst>
          </p:cNvPr>
          <p:cNvSpPr txBox="1"/>
          <p:nvPr/>
        </p:nvSpPr>
        <p:spPr>
          <a:xfrm>
            <a:off x="481736" y="2381396"/>
            <a:ext cx="11616673"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20</a:t>
            </a:r>
            <a:r>
              <a:rPr lang="zh-CN" altLang="en-US" sz="2400" spc="-10" dirty="0">
                <a:effectLst>
                  <a:outerShdw blurRad="38100" dist="38100" dir="2700000" algn="tl">
                    <a:srgbClr val="000000">
                      <a:alpha val="43137"/>
                    </a:srgbClr>
                  </a:outerShdw>
                </a:effectLst>
                <a:latin typeface="+mn-ea"/>
              </a:rPr>
              <a:t>世纪</a:t>
            </a:r>
            <a:r>
              <a:rPr lang="en-US" altLang="zh-CN" sz="2400" spc="-10" dirty="0">
                <a:effectLst>
                  <a:outerShdw blurRad="38100" dist="38100" dir="2700000" algn="tl">
                    <a:srgbClr val="000000">
                      <a:alpha val="43137"/>
                    </a:srgbClr>
                  </a:outerShdw>
                </a:effectLst>
                <a:latin typeface="+mn-ea"/>
              </a:rPr>
              <a:t>50</a:t>
            </a:r>
            <a:r>
              <a:rPr lang="zh-CN" altLang="en-US" sz="2400" spc="-10" dirty="0">
                <a:effectLst>
                  <a:outerShdw blurRad="38100" dist="38100" dir="2700000" algn="tl">
                    <a:srgbClr val="000000">
                      <a:alpha val="43137"/>
                    </a:srgbClr>
                  </a:outerShdw>
                </a:effectLst>
                <a:latin typeface="+mn-ea"/>
              </a:rPr>
              <a:t>年代中后期，基于</a:t>
            </a:r>
            <a:r>
              <a:rPr lang="zh-CN" altLang="en-US" sz="2400" spc="-10" dirty="0">
                <a:solidFill>
                  <a:srgbClr val="FF0000"/>
                </a:solidFill>
                <a:effectLst>
                  <a:outerShdw blurRad="38100" dist="38100" dir="2700000" algn="tl">
                    <a:srgbClr val="000000">
                      <a:alpha val="43137"/>
                    </a:srgbClr>
                  </a:outerShdw>
                </a:effectLst>
                <a:latin typeface="+mn-ea"/>
              </a:rPr>
              <a:t>神经网络</a:t>
            </a:r>
            <a:r>
              <a:rPr lang="zh-CN" altLang="en-US" sz="2400" spc="-10" dirty="0">
                <a:effectLst>
                  <a:outerShdw blurRad="38100" dist="38100" dir="2700000" algn="tl">
                    <a:srgbClr val="000000">
                      <a:alpha val="43137"/>
                    </a:srgbClr>
                  </a:outerShdw>
                </a:effectLst>
                <a:latin typeface="+mn-ea"/>
              </a:rPr>
              <a:t>的</a:t>
            </a:r>
            <a:r>
              <a:rPr lang="zh-CN" altLang="en-US" sz="2400" spc="-10" dirty="0">
                <a:solidFill>
                  <a:srgbClr val="FF0000"/>
                </a:solidFill>
                <a:effectLst>
                  <a:outerShdw blurRad="38100" dist="38100" dir="2700000" algn="tl">
                    <a:srgbClr val="000000">
                      <a:alpha val="43137"/>
                    </a:srgbClr>
                  </a:outerShdw>
                </a:effectLst>
                <a:latin typeface="+mn-ea"/>
              </a:rPr>
              <a:t>连接主义学习</a:t>
            </a:r>
            <a:r>
              <a:rPr lang="zh-CN" altLang="en-US" sz="2400" spc="-10" dirty="0">
                <a:effectLst>
                  <a:outerShdw blurRad="38100" dist="38100" dir="2700000" algn="tl">
                    <a:srgbClr val="000000">
                      <a:alpha val="43137"/>
                    </a:srgbClr>
                  </a:outerShdw>
                </a:effectLst>
                <a:latin typeface="+mn-ea"/>
              </a:rPr>
              <a:t>开始出现</a:t>
            </a:r>
            <a:endParaRPr lang="en-US" altLang="zh-CN" sz="2400" spc="-10" dirty="0">
              <a:effectLst>
                <a:outerShdw blurRad="38100" dist="38100" dir="2700000" algn="tl">
                  <a:srgbClr val="000000">
                    <a:alpha val="43137"/>
                  </a:srgbClr>
                </a:outerShdw>
              </a:effectLst>
              <a:latin typeface="+mn-ea"/>
            </a:endParaRPr>
          </a:p>
        </p:txBody>
      </p:sp>
      <p:sp>
        <p:nvSpPr>
          <p:cNvPr id="9" name="文本框 5">
            <a:extLst>
              <a:ext uri="{FF2B5EF4-FFF2-40B4-BE49-F238E27FC236}">
                <a16:creationId xmlns:a16="http://schemas.microsoft.com/office/drawing/2014/main" id="{0E626B82-E46A-E946-B944-17EF08F496BB}"/>
              </a:ext>
            </a:extLst>
          </p:cNvPr>
          <p:cNvSpPr txBox="1"/>
          <p:nvPr/>
        </p:nvSpPr>
        <p:spPr>
          <a:xfrm>
            <a:off x="481737" y="3028651"/>
            <a:ext cx="11616672" cy="1384353"/>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1980</a:t>
            </a:r>
            <a:r>
              <a:rPr lang="zh-CN" altLang="en-US" sz="2400" spc="-10" dirty="0">
                <a:effectLst>
                  <a:outerShdw blurRad="38100" dist="38100" dir="2700000" algn="tl">
                    <a:srgbClr val="000000">
                      <a:alpha val="43137"/>
                    </a:srgbClr>
                  </a:outerShdw>
                </a:effectLst>
                <a:latin typeface="+mn-ea"/>
              </a:rPr>
              <a:t>年夏，在美国卡内基梅隆大学举行了第一届机器学习研讨会（</a:t>
            </a:r>
            <a:r>
              <a:rPr lang="en-US" altLang="zh-CN" sz="2400" spc="-10" dirty="0">
                <a:effectLst>
                  <a:outerShdw blurRad="38100" dist="38100" dir="2700000" algn="tl">
                    <a:srgbClr val="000000">
                      <a:alpha val="43137"/>
                    </a:srgbClr>
                  </a:outerShdw>
                </a:effectLst>
                <a:latin typeface="+mn-ea"/>
              </a:rPr>
              <a:t>IWML</a:t>
            </a:r>
            <a:r>
              <a:rPr lang="zh-CN" altLang="en-US" sz="2400" spc="-10" dirty="0">
                <a:effectLst>
                  <a:outerShdw blurRad="38100" dist="38100" dir="2700000" algn="tl">
                    <a:srgbClr val="000000">
                      <a:alpha val="43137"/>
                    </a:srgbClr>
                  </a:outerShdw>
                </a:effectLst>
                <a:latin typeface="+mn-ea"/>
              </a:rPr>
              <a:t>），即后来的</a:t>
            </a:r>
            <a:r>
              <a:rPr lang="en-US" altLang="zh-CN" sz="2400" b="1" spc="-10" dirty="0">
                <a:solidFill>
                  <a:srgbClr val="FF0000"/>
                </a:solidFill>
                <a:effectLst>
                  <a:outerShdw blurRad="38100" dist="38100" dir="2700000" algn="tl">
                    <a:srgbClr val="000000">
                      <a:alpha val="43137"/>
                    </a:srgbClr>
                  </a:outerShdw>
                </a:effectLst>
                <a:latin typeface="+mn-ea"/>
              </a:rPr>
              <a:t>ICML</a:t>
            </a:r>
            <a:r>
              <a:rPr lang="zh-CN" altLang="en-US" sz="2400" b="1" spc="-10" dirty="0">
                <a:solidFill>
                  <a:srgbClr val="FF0000"/>
                </a:solidFill>
                <a:effectLst>
                  <a:outerShdw blurRad="38100" dist="38100" dir="2700000" algn="tl">
                    <a:srgbClr val="000000">
                      <a:alpha val="43137"/>
                    </a:srgbClr>
                  </a:outerShdw>
                </a:effectLst>
                <a:latin typeface="+mn-ea"/>
              </a:rPr>
              <a:t>会议</a:t>
            </a:r>
            <a:r>
              <a:rPr lang="zh-CN" altLang="en-US" sz="2400" spc="-10" dirty="0">
                <a:effectLst>
                  <a:outerShdw blurRad="38100" dist="38100" dir="2700000" algn="tl">
                    <a:srgbClr val="000000">
                      <a:alpha val="43137"/>
                    </a:srgbClr>
                  </a:outerShdw>
                </a:effectLst>
                <a:latin typeface="+mn-ea"/>
              </a:rPr>
              <a:t>。此外</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机器学习：一种人工智能途径</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机器学习：范型与方法</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等文献相继出版。</a:t>
            </a:r>
            <a:r>
              <a:rPr lang="en-US" altLang="zh-CN" sz="2400" spc="-10" dirty="0">
                <a:effectLst>
                  <a:outerShdw blurRad="38100" dist="38100" dir="2700000" algn="tl">
                    <a:srgbClr val="000000">
                      <a:alpha val="43137"/>
                    </a:srgbClr>
                  </a:outerShdw>
                </a:effectLst>
                <a:latin typeface="+mn-ea"/>
              </a:rPr>
              <a:t>20</a:t>
            </a:r>
            <a:r>
              <a:rPr lang="zh-CN" altLang="en-US" sz="2400" spc="-10" dirty="0">
                <a:effectLst>
                  <a:outerShdw blurRad="38100" dist="38100" dir="2700000" algn="tl">
                    <a:srgbClr val="000000">
                      <a:alpha val="43137"/>
                    </a:srgbClr>
                  </a:outerShdw>
                </a:effectLst>
                <a:latin typeface="+mn-ea"/>
              </a:rPr>
              <a:t>世纪</a:t>
            </a:r>
            <a:r>
              <a:rPr lang="en-US" altLang="zh-CN" sz="2400" spc="-10" dirty="0">
                <a:effectLst>
                  <a:outerShdw blurRad="38100" dist="38100" dir="2700000" algn="tl">
                    <a:srgbClr val="000000">
                      <a:alpha val="43137"/>
                    </a:srgbClr>
                  </a:outerShdw>
                </a:effectLst>
                <a:latin typeface="+mn-ea"/>
              </a:rPr>
              <a:t>80</a:t>
            </a:r>
            <a:r>
              <a:rPr lang="zh-CN" altLang="en-US" sz="2400" spc="-10" dirty="0">
                <a:effectLst>
                  <a:outerShdw blurRad="38100" dist="38100" dir="2700000" algn="tl">
                    <a:srgbClr val="000000">
                      <a:alpha val="43137"/>
                    </a:srgbClr>
                  </a:outerShdw>
                </a:effectLst>
                <a:latin typeface="+mn-ea"/>
              </a:rPr>
              <a:t>年代是机器学习</a:t>
            </a:r>
            <a:r>
              <a:rPr lang="zh-CN" altLang="en-US" sz="2400" spc="-10" dirty="0">
                <a:solidFill>
                  <a:srgbClr val="FF0000"/>
                </a:solidFill>
                <a:effectLst>
                  <a:outerShdw blurRad="38100" dist="38100" dir="2700000" algn="tl">
                    <a:srgbClr val="000000">
                      <a:alpha val="43137"/>
                    </a:srgbClr>
                  </a:outerShdw>
                </a:effectLst>
                <a:latin typeface="+mn-ea"/>
              </a:rPr>
              <a:t>成为一个独立学科</a:t>
            </a:r>
            <a:r>
              <a:rPr lang="zh-CN" altLang="en-US" sz="2400" spc="-10" dirty="0">
                <a:effectLst>
                  <a:outerShdw blurRad="38100" dist="38100" dir="2700000" algn="tl">
                    <a:srgbClr val="000000">
                      <a:alpha val="43137"/>
                    </a:srgbClr>
                  </a:outerShdw>
                </a:effectLst>
                <a:latin typeface="+mn-ea"/>
              </a:rPr>
              <a:t>的时期。</a:t>
            </a:r>
            <a:endParaRPr lang="en-US" altLang="zh-CN" sz="2400" spc="-10" dirty="0">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2371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6" name="文本框 3">
            <a:extLst>
              <a:ext uri="{FF2B5EF4-FFF2-40B4-BE49-F238E27FC236}">
                <a16:creationId xmlns:a16="http://schemas.microsoft.com/office/drawing/2014/main" id="{1FF9B1B0-2EC6-BA44-A10A-FEB60AF9F352}"/>
              </a:ext>
            </a:extLst>
          </p:cNvPr>
          <p:cNvSpPr txBox="1"/>
          <p:nvPr/>
        </p:nvSpPr>
        <p:spPr>
          <a:xfrm>
            <a:off x="566961" y="868409"/>
            <a:ext cx="11228525" cy="94115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在</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20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世纪</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80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年代，“</a:t>
            </a:r>
            <a:r>
              <a:rPr lang="zh-CN" altLang="en-US" sz="2400" b="1" spc="-10" dirty="0">
                <a:solidFill>
                  <a:srgbClr val="FF0000"/>
                </a:solidFill>
                <a:effectLst>
                  <a:outerShdw blurRad="38100" dist="38100" dir="2700000" algn="tl">
                    <a:srgbClr val="000000">
                      <a:alpha val="43137"/>
                    </a:srgbClr>
                  </a:outerShdw>
                </a:effectLst>
                <a:latin typeface="+mn-ea"/>
              </a:rPr>
              <a:t>从样例中学习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”的一大主流是符号主义学习，其代表包括</a:t>
            </a:r>
            <a:r>
              <a:rPr lang="zh-CN" altLang="en-US" sz="2400" spc="-10" dirty="0">
                <a:solidFill>
                  <a:srgbClr val="7030A0"/>
                </a:solidFill>
                <a:effectLst>
                  <a:outerShdw blurRad="38100" dist="38100" dir="2700000" algn="tl">
                    <a:srgbClr val="000000">
                      <a:alpha val="43137"/>
                    </a:srgbClr>
                  </a:outerShdw>
                </a:effectLst>
                <a:latin typeface="+mn-ea"/>
              </a:rPr>
              <a:t>决策树</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和</a:t>
            </a:r>
            <a:r>
              <a:rPr lang="zh-CN" altLang="en-US" sz="2400" spc="-10" dirty="0">
                <a:solidFill>
                  <a:srgbClr val="7030A0"/>
                </a:solidFill>
                <a:effectLst>
                  <a:outerShdw blurRad="38100" dist="38100" dir="2700000" algn="tl">
                    <a:srgbClr val="000000">
                      <a:alpha val="43137"/>
                    </a:srgbClr>
                  </a:outerShdw>
                </a:effectLst>
                <a:latin typeface="+mn-ea"/>
              </a:rPr>
              <a:t>基于逻辑的学习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7" name="文本框 4">
            <a:extLst>
              <a:ext uri="{FF2B5EF4-FFF2-40B4-BE49-F238E27FC236}">
                <a16:creationId xmlns:a16="http://schemas.microsoft.com/office/drawing/2014/main" id="{4E379FEE-415E-244A-B94B-51A5DC8DF18C}"/>
              </a:ext>
            </a:extLst>
          </p:cNvPr>
          <p:cNvSpPr txBox="1"/>
          <p:nvPr/>
        </p:nvSpPr>
        <p:spPr>
          <a:xfrm>
            <a:off x="575327" y="1850215"/>
            <a:ext cx="11228525" cy="1827552"/>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在</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20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世纪</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90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年代中期以前，“从样例中学习”的另一主流技术是基于神经网络的连接主义学习。</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1983</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J. J. Hopfield</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利用神经网络求解“</a:t>
            </a:r>
            <a:r>
              <a:rPr lang="zh-CN" altLang="en-US" sz="2400" b="1" spc="-10" dirty="0">
                <a:solidFill>
                  <a:srgbClr val="FF0000"/>
                </a:solidFill>
                <a:effectLst>
                  <a:outerShdw blurRad="38100" dist="38100" dir="2700000" algn="tl">
                    <a:srgbClr val="000000">
                      <a:alpha val="43137"/>
                    </a:srgbClr>
                  </a:outerShdw>
                </a:effectLst>
                <a:latin typeface="+mn-ea"/>
              </a:rPr>
              <a:t>流动推销员</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”这个著名</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NP</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难问题取得重大突破；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1986</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D. E. </a:t>
            </a:r>
            <a:r>
              <a:rPr lang="en-US" altLang="zh-CN" sz="2400" spc="-10" dirty="0" err="1">
                <a:solidFill>
                  <a:schemeClr val="tx1">
                    <a:lumMod val="85000"/>
                    <a:lumOff val="15000"/>
                  </a:schemeClr>
                </a:solidFill>
                <a:effectLst>
                  <a:outerShdw blurRad="38100" dist="38100" dir="2700000" algn="tl">
                    <a:srgbClr val="000000">
                      <a:alpha val="43137"/>
                    </a:srgbClr>
                  </a:outerShdw>
                </a:effectLst>
                <a:latin typeface="+mn-ea"/>
              </a:rPr>
              <a:t>Rumelhart</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等人重新发明了著名的反向传播算法（</a:t>
            </a:r>
            <a:r>
              <a:rPr lang="en-US" altLang="zh-CN" sz="2400" b="1" spc="-10" dirty="0">
                <a:solidFill>
                  <a:srgbClr val="FF0000"/>
                </a:solidFill>
                <a:effectLst>
                  <a:outerShdw blurRad="38100" dist="38100" dir="2700000" algn="tl">
                    <a:srgbClr val="000000">
                      <a:alpha val="43137"/>
                    </a:srgbClr>
                  </a:outerShdw>
                </a:effectLst>
                <a:latin typeface="+mn-ea"/>
              </a:rPr>
              <a:t>BP</a:t>
            </a:r>
            <a:r>
              <a:rPr lang="zh-CN" altLang="en-US" sz="2400" b="1" spc="-10" dirty="0">
                <a:solidFill>
                  <a:srgbClr val="FF0000"/>
                </a:solidFill>
                <a:effectLst>
                  <a:outerShdw blurRad="38100" dist="38100" dir="2700000" algn="tl">
                    <a:srgbClr val="000000">
                      <a:alpha val="43137"/>
                    </a:srgbClr>
                  </a:outerShdw>
                </a:effectLst>
                <a:latin typeface="+mn-ea"/>
              </a:rPr>
              <a:t>算法）</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8" name="文本框 5">
            <a:extLst>
              <a:ext uri="{FF2B5EF4-FFF2-40B4-BE49-F238E27FC236}">
                <a16:creationId xmlns:a16="http://schemas.microsoft.com/office/drawing/2014/main" id="{7F7AF541-9677-2047-AACE-59332B708BC8}"/>
              </a:ext>
            </a:extLst>
          </p:cNvPr>
          <p:cNvSpPr txBox="1"/>
          <p:nvPr/>
        </p:nvSpPr>
        <p:spPr>
          <a:xfrm>
            <a:off x="575327" y="3666551"/>
            <a:ext cx="11228525" cy="94115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在二十世纪九十年代中期，“</a:t>
            </a:r>
            <a:r>
              <a:rPr lang="zh-CN" altLang="en-US" sz="2400" b="1" spc="-10" dirty="0">
                <a:solidFill>
                  <a:srgbClr val="FF0000"/>
                </a:solidFill>
                <a:effectLst>
                  <a:outerShdw blurRad="38100" dist="38100" dir="2700000" algn="tl">
                    <a:srgbClr val="000000">
                      <a:alpha val="43137"/>
                    </a:srgbClr>
                  </a:outerShdw>
                </a:effectLst>
                <a:latin typeface="+mn-ea"/>
              </a:rPr>
              <a:t>统计学习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”闪亮登场并迅速占据主流舞台，代表性技术是</a:t>
            </a:r>
            <a:r>
              <a:rPr lang="zh-CN" altLang="en-US" sz="2400" b="1" spc="-10" dirty="0">
                <a:solidFill>
                  <a:srgbClr val="FF0000"/>
                </a:solidFill>
                <a:effectLst>
                  <a:outerShdw blurRad="38100" dist="38100" dir="2700000" algn="tl">
                    <a:srgbClr val="000000">
                      <a:alpha val="43137"/>
                    </a:srgbClr>
                  </a:outerShdw>
                </a:effectLst>
                <a:latin typeface="+mn-ea"/>
              </a:rPr>
              <a:t>支撑向量机</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及更一般的核方法。</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9" name="文本框 6">
            <a:extLst>
              <a:ext uri="{FF2B5EF4-FFF2-40B4-BE49-F238E27FC236}">
                <a16:creationId xmlns:a16="http://schemas.microsoft.com/office/drawing/2014/main" id="{DA651F37-4289-0548-BDF1-E48DC4C6076E}"/>
              </a:ext>
            </a:extLst>
          </p:cNvPr>
          <p:cNvSpPr txBox="1"/>
          <p:nvPr/>
        </p:nvSpPr>
        <p:spPr>
          <a:xfrm>
            <a:off x="566961" y="5362967"/>
            <a:ext cx="11236891" cy="94115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2016</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rgbClr val="FF0000"/>
                </a:solidFill>
                <a:effectLst>
                  <a:outerShdw blurRad="38100" dist="38100" dir="2700000" algn="tl">
                    <a:srgbClr val="000000">
                      <a:alpha val="43137"/>
                    </a:srgbClr>
                  </a:outerShdw>
                </a:effectLst>
                <a:latin typeface="+mn-ea"/>
              </a:rPr>
              <a:t>AlphaGo</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以</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4</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比</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战胜了世界</a:t>
            </a:r>
            <a:r>
              <a:rPr lang="zh-CN" altLang="en-US" sz="2400" spc="-10" dirty="0">
                <a:solidFill>
                  <a:srgbClr val="FF0000"/>
                </a:solidFill>
                <a:effectLst>
                  <a:outerShdw blurRad="38100" dist="38100" dir="2700000" algn="tl">
                    <a:srgbClr val="000000">
                      <a:alpha val="43137"/>
                    </a:srgbClr>
                  </a:outerShdw>
                </a:effectLst>
                <a:latin typeface="+mn-ea"/>
              </a:rPr>
              <a:t>围棋</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冠军李世石，掀起了以“</a:t>
            </a:r>
            <a:r>
              <a:rPr lang="zh-CN" altLang="en-US" sz="2400" b="1" spc="-10" dirty="0">
                <a:solidFill>
                  <a:srgbClr val="FF0000"/>
                </a:solidFill>
                <a:effectLst>
                  <a:outerShdw blurRad="38100" dist="38100" dir="2700000" algn="tl">
                    <a:srgbClr val="000000">
                      <a:alpha val="43137"/>
                    </a:srgbClr>
                  </a:outerShdw>
                </a:effectLst>
                <a:latin typeface="+mn-ea"/>
              </a:rPr>
              <a:t>深度学习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”为名的热潮，引爆了人工智能</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15" name="文本框 6">
            <a:extLst>
              <a:ext uri="{FF2B5EF4-FFF2-40B4-BE49-F238E27FC236}">
                <a16:creationId xmlns:a16="http://schemas.microsoft.com/office/drawing/2014/main" id="{FBE9441D-7153-A443-98C4-4D90396DE541}"/>
              </a:ext>
            </a:extLst>
          </p:cNvPr>
          <p:cNvSpPr txBox="1"/>
          <p:nvPr/>
        </p:nvSpPr>
        <p:spPr>
          <a:xfrm>
            <a:off x="575327" y="4691388"/>
            <a:ext cx="11616673"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1997</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5</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月</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12</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日，</a:t>
            </a:r>
            <a:r>
              <a:rPr lang="zh-CN" altLang="en-US" sz="2400" spc="-10" dirty="0">
                <a:solidFill>
                  <a:srgbClr val="FF0000"/>
                </a:solidFill>
                <a:effectLst>
                  <a:outerShdw blurRad="38100" dist="38100" dir="2700000" algn="tl">
                    <a:srgbClr val="000000">
                      <a:alpha val="43137"/>
                    </a:srgbClr>
                  </a:outerShdw>
                </a:effectLst>
                <a:latin typeface="+mn-ea"/>
              </a:rPr>
              <a:t>国际象棋</a:t>
            </a:r>
            <a:r>
              <a:rPr lang="en-US" altLang="zh-CN" sz="2400" spc="-10" dirty="0">
                <a:solidFill>
                  <a:srgbClr val="FF0000"/>
                </a:solidFill>
                <a:effectLst>
                  <a:outerShdw blurRad="38100" dist="38100" dir="2700000" algn="tl">
                    <a:srgbClr val="000000">
                      <a:alpha val="43137"/>
                    </a:srgbClr>
                  </a:outerShdw>
                </a:effectLst>
                <a:latin typeface="+mn-ea"/>
              </a:rPr>
              <a:t>AI</a:t>
            </a:r>
            <a:r>
              <a:rPr lang="zh-CN" altLang="en-US" sz="2400" spc="-10" dirty="0">
                <a:solidFill>
                  <a:srgbClr val="FF0000"/>
                </a:solidFill>
                <a:effectLst>
                  <a:outerShdw blurRad="38100" dist="38100" dir="2700000" algn="tl">
                    <a:srgbClr val="000000">
                      <a:alpha val="43137"/>
                    </a:srgbClr>
                  </a:outerShdw>
                </a:effectLst>
                <a:latin typeface="+mn-ea"/>
              </a:rPr>
              <a:t>程序深蓝</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击败了棋王卡斯帕罗夫</a:t>
            </a:r>
          </a:p>
        </p:txBody>
      </p:sp>
    </p:spTree>
    <p:extLst>
      <p:ext uri="{BB962C8B-B14F-4D97-AF65-F5344CB8AC3E}">
        <p14:creationId xmlns:p14="http://schemas.microsoft.com/office/powerpoint/2010/main" val="164421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6" name="下箭头 5">
            <a:extLst>
              <a:ext uri="{FF2B5EF4-FFF2-40B4-BE49-F238E27FC236}">
                <a16:creationId xmlns:a16="http://schemas.microsoft.com/office/drawing/2014/main" id="{67988FD5-5FCD-2285-B306-4B3EF48F2E1D}"/>
              </a:ext>
            </a:extLst>
          </p:cNvPr>
          <p:cNvSpPr/>
          <p:nvPr/>
        </p:nvSpPr>
        <p:spPr>
          <a:xfrm rot="16200000">
            <a:off x="5842338" y="-2025993"/>
            <a:ext cx="206828" cy="10757583"/>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grpSp>
        <p:nvGrpSpPr>
          <p:cNvPr id="14" name="组合 13">
            <a:extLst>
              <a:ext uri="{FF2B5EF4-FFF2-40B4-BE49-F238E27FC236}">
                <a16:creationId xmlns:a16="http://schemas.microsoft.com/office/drawing/2014/main" id="{A21E6E3A-DCEA-6553-C1BB-EDB7E36E7F43}"/>
              </a:ext>
            </a:extLst>
          </p:cNvPr>
          <p:cNvGrpSpPr/>
          <p:nvPr/>
        </p:nvGrpSpPr>
        <p:grpSpPr>
          <a:xfrm>
            <a:off x="685799" y="3073257"/>
            <a:ext cx="2867248" cy="3109830"/>
            <a:chOff x="685799" y="3073257"/>
            <a:chExt cx="2867248" cy="3109830"/>
          </a:xfrm>
        </p:grpSpPr>
        <p:sp>
          <p:nvSpPr>
            <p:cNvPr id="8" name="三角形 7">
              <a:extLst>
                <a:ext uri="{FF2B5EF4-FFF2-40B4-BE49-F238E27FC236}">
                  <a16:creationId xmlns:a16="http://schemas.microsoft.com/office/drawing/2014/main" id="{AA02237F-AB68-1C55-C3AD-4B322DFC595C}"/>
                </a:ext>
              </a:extLst>
            </p:cNvPr>
            <p:cNvSpPr/>
            <p:nvPr/>
          </p:nvSpPr>
          <p:spPr>
            <a:xfrm>
              <a:off x="1284514" y="3073257"/>
              <a:ext cx="500743" cy="42649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48CBE03C-CBC7-24AB-587F-5E6A2B3C3840}"/>
                </a:ext>
              </a:extLst>
            </p:cNvPr>
            <p:cNvSpPr/>
            <p:nvPr/>
          </p:nvSpPr>
          <p:spPr>
            <a:xfrm>
              <a:off x="685799" y="3984171"/>
              <a:ext cx="2867248" cy="219891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indent="-139700" algn="ctr">
                <a:buFont typeface="Arial" panose="020B0604020202020204" pitchFamily="34" charset="0"/>
                <a:buChar char="•"/>
              </a:pPr>
              <a:r>
                <a:rPr kumimoji="1" lang="en-US" altLang="zh-CN" sz="2000" dirty="0"/>
                <a:t>1950</a:t>
              </a:r>
              <a:r>
                <a:rPr kumimoji="1" lang="zh-CN" altLang="en-US" sz="2000" dirty="0"/>
                <a:t>年，图灵提出了著名的“图灵测试“</a:t>
              </a:r>
              <a:endParaRPr kumimoji="1" lang="en-US" altLang="zh-CN" sz="2000" dirty="0"/>
            </a:p>
            <a:p>
              <a:pPr marL="139700" indent="-139700" algn="ctr">
                <a:buFont typeface="Arial" panose="020B0604020202020204" pitchFamily="34" charset="0"/>
                <a:buChar char="•"/>
              </a:pPr>
              <a:r>
                <a:rPr kumimoji="1" lang="en-US" altLang="zh-CN" sz="2000" dirty="0"/>
                <a:t>1956</a:t>
              </a:r>
              <a:r>
                <a:rPr kumimoji="1" lang="zh-CN" altLang="en-US" sz="2000" dirty="0"/>
                <a:t>年，达特茅斯会议：</a:t>
              </a:r>
              <a:r>
                <a:rPr kumimoji="1" lang="en-US" altLang="zh-CN" sz="2000" dirty="0"/>
                <a:t>AI</a:t>
              </a:r>
              <a:r>
                <a:rPr kumimoji="1" lang="zh-CN" altLang="en-US" sz="2000" dirty="0"/>
                <a:t>的诞生</a:t>
              </a:r>
            </a:p>
          </p:txBody>
        </p:sp>
        <p:sp>
          <p:nvSpPr>
            <p:cNvPr id="13" name="五边形 12">
              <a:extLst>
                <a:ext uri="{FF2B5EF4-FFF2-40B4-BE49-F238E27FC236}">
                  <a16:creationId xmlns:a16="http://schemas.microsoft.com/office/drawing/2014/main" id="{BE6C4ACF-75D9-6028-09C6-C0DF2B85FD00}"/>
                </a:ext>
              </a:extLst>
            </p:cNvPr>
            <p:cNvSpPr/>
            <p:nvPr/>
          </p:nvSpPr>
          <p:spPr>
            <a:xfrm rot="16200000">
              <a:off x="854528" y="3978244"/>
              <a:ext cx="1360714" cy="108858"/>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39B9EB84-AC40-5D65-0C21-661F14E14D7E}"/>
              </a:ext>
            </a:extLst>
          </p:cNvPr>
          <p:cNvGrpSpPr/>
          <p:nvPr/>
        </p:nvGrpSpPr>
        <p:grpSpPr>
          <a:xfrm rot="10800000">
            <a:off x="3043003" y="990600"/>
            <a:ext cx="2493054" cy="2598281"/>
            <a:chOff x="560871" y="3073257"/>
            <a:chExt cx="2493054" cy="2598281"/>
          </a:xfrm>
        </p:grpSpPr>
        <p:sp>
          <p:nvSpPr>
            <p:cNvPr id="18" name="五边形 17">
              <a:extLst>
                <a:ext uri="{FF2B5EF4-FFF2-40B4-BE49-F238E27FC236}">
                  <a16:creationId xmlns:a16="http://schemas.microsoft.com/office/drawing/2014/main" id="{BA0815F3-7085-D30F-DAF4-42008D086665}"/>
                </a:ext>
              </a:extLst>
            </p:cNvPr>
            <p:cNvSpPr/>
            <p:nvPr/>
          </p:nvSpPr>
          <p:spPr>
            <a:xfrm rot="16200000">
              <a:off x="854528" y="3978244"/>
              <a:ext cx="1360714" cy="108858"/>
            </a:xfrm>
            <a:prstGeom prst="homePlat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6" name="三角形 15">
              <a:extLst>
                <a:ext uri="{FF2B5EF4-FFF2-40B4-BE49-F238E27FC236}">
                  <a16:creationId xmlns:a16="http://schemas.microsoft.com/office/drawing/2014/main" id="{BBA916C6-0C76-0ED8-B7A0-02B79E531244}"/>
                </a:ext>
              </a:extLst>
            </p:cNvPr>
            <p:cNvSpPr/>
            <p:nvPr/>
          </p:nvSpPr>
          <p:spPr>
            <a:xfrm>
              <a:off x="1284514" y="3073257"/>
              <a:ext cx="500743" cy="426498"/>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E059450A-6BF8-72B8-293D-4AD85C7CCA93}"/>
                </a:ext>
              </a:extLst>
            </p:cNvPr>
            <p:cNvSpPr/>
            <p:nvPr/>
          </p:nvSpPr>
          <p:spPr>
            <a:xfrm rot="10800000">
              <a:off x="560871" y="3715114"/>
              <a:ext cx="2493054" cy="195642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139700" indent="-139700" algn="ctr">
                <a:buFont typeface="Arial" panose="020B0604020202020204" pitchFamily="34" charset="0"/>
                <a:buChar char="•"/>
              </a:pPr>
              <a:r>
                <a:rPr kumimoji="1" lang="zh-CN" altLang="en-US" sz="2000" dirty="0"/>
                <a:t>符号主义</a:t>
              </a:r>
              <a:endParaRPr kumimoji="1" lang="en-US" altLang="zh-CN" sz="2000" dirty="0"/>
            </a:p>
            <a:p>
              <a:pPr marL="139700" indent="-139700" algn="ctr">
                <a:buFont typeface="Arial" panose="020B0604020202020204" pitchFamily="34" charset="0"/>
                <a:buChar char="•"/>
              </a:pPr>
              <a:r>
                <a:rPr kumimoji="1" lang="zh-CN" altLang="en-US" sz="2000" dirty="0"/>
                <a:t>早期推理系统</a:t>
              </a:r>
              <a:endParaRPr kumimoji="1" lang="en-US" altLang="zh-CN" sz="2000" dirty="0"/>
            </a:p>
            <a:p>
              <a:pPr marL="139700" indent="-139700" algn="ctr">
                <a:buFont typeface="Arial" panose="020B0604020202020204" pitchFamily="34" charset="0"/>
                <a:buChar char="•"/>
              </a:pPr>
              <a:r>
                <a:rPr kumimoji="1" lang="zh-CN" altLang="en-US" sz="2000" dirty="0"/>
                <a:t>早期神经网络（连接主义）</a:t>
              </a:r>
              <a:endParaRPr kumimoji="1" lang="en-US" altLang="zh-CN" sz="2000" dirty="0"/>
            </a:p>
            <a:p>
              <a:pPr marL="139700" indent="-139700" algn="ctr">
                <a:buFont typeface="Arial" panose="020B0604020202020204" pitchFamily="34" charset="0"/>
                <a:buChar char="•"/>
              </a:pPr>
              <a:r>
                <a:rPr kumimoji="1" lang="zh-CN" altLang="en-US" sz="2000" dirty="0"/>
                <a:t>专家系统</a:t>
              </a:r>
            </a:p>
          </p:txBody>
        </p:sp>
      </p:grpSp>
      <p:sp>
        <p:nvSpPr>
          <p:cNvPr id="19" name="文本框 18">
            <a:extLst>
              <a:ext uri="{FF2B5EF4-FFF2-40B4-BE49-F238E27FC236}">
                <a16:creationId xmlns:a16="http://schemas.microsoft.com/office/drawing/2014/main" id="{033213AA-520E-1940-C523-9F2985841227}"/>
              </a:ext>
            </a:extLst>
          </p:cNvPr>
          <p:cNvSpPr txBox="1"/>
          <p:nvPr/>
        </p:nvSpPr>
        <p:spPr>
          <a:xfrm>
            <a:off x="738833" y="2577692"/>
            <a:ext cx="1657826" cy="369332"/>
          </a:xfrm>
          <a:prstGeom prst="rect">
            <a:avLst/>
          </a:prstGeom>
          <a:noFill/>
        </p:spPr>
        <p:txBody>
          <a:bodyPr wrap="none" rtlCol="0">
            <a:spAutoFit/>
          </a:bodyPr>
          <a:lstStyle/>
          <a:p>
            <a:pPr algn="l"/>
            <a:r>
              <a:rPr kumimoji="1" lang="en-US" altLang="zh-CN" b="1" dirty="0">
                <a:latin typeface="+mn-ea"/>
              </a:rPr>
              <a:t>1943-1956</a:t>
            </a:r>
            <a:r>
              <a:rPr kumimoji="1" lang="zh-CN" altLang="en-US" b="1" dirty="0">
                <a:latin typeface="+mn-ea"/>
              </a:rPr>
              <a:t>年</a:t>
            </a:r>
          </a:p>
        </p:txBody>
      </p:sp>
      <p:sp>
        <p:nvSpPr>
          <p:cNvPr id="20" name="文本框 19">
            <a:extLst>
              <a:ext uri="{FF2B5EF4-FFF2-40B4-BE49-F238E27FC236}">
                <a16:creationId xmlns:a16="http://schemas.microsoft.com/office/drawing/2014/main" id="{FCBB23C8-6840-EE60-AA39-95CD486387D2}"/>
              </a:ext>
            </a:extLst>
          </p:cNvPr>
          <p:cNvSpPr txBox="1"/>
          <p:nvPr/>
        </p:nvSpPr>
        <p:spPr>
          <a:xfrm>
            <a:off x="3678701" y="3758573"/>
            <a:ext cx="1657826" cy="369332"/>
          </a:xfrm>
          <a:prstGeom prst="rect">
            <a:avLst/>
          </a:prstGeom>
          <a:noFill/>
        </p:spPr>
        <p:txBody>
          <a:bodyPr wrap="none" rtlCol="0">
            <a:spAutoFit/>
          </a:bodyPr>
          <a:lstStyle/>
          <a:p>
            <a:pPr algn="l"/>
            <a:r>
              <a:rPr kumimoji="1" lang="en-US" altLang="zh-CN" b="1" dirty="0">
                <a:latin typeface="+mn-ea"/>
              </a:rPr>
              <a:t>1950-1970</a:t>
            </a:r>
            <a:r>
              <a:rPr kumimoji="1" lang="zh-CN" altLang="en-US" b="1" dirty="0">
                <a:latin typeface="+mn-ea"/>
              </a:rPr>
              <a:t>年</a:t>
            </a:r>
          </a:p>
        </p:txBody>
      </p:sp>
      <p:grpSp>
        <p:nvGrpSpPr>
          <p:cNvPr id="21" name="组合 20">
            <a:extLst>
              <a:ext uri="{FF2B5EF4-FFF2-40B4-BE49-F238E27FC236}">
                <a16:creationId xmlns:a16="http://schemas.microsoft.com/office/drawing/2014/main" id="{ECC0E7B9-484A-12CA-0D27-135DD3DE8FE9}"/>
              </a:ext>
            </a:extLst>
          </p:cNvPr>
          <p:cNvGrpSpPr/>
          <p:nvPr/>
        </p:nvGrpSpPr>
        <p:grpSpPr>
          <a:xfrm>
            <a:off x="5945751" y="3073257"/>
            <a:ext cx="2625389" cy="3109830"/>
            <a:chOff x="685799" y="3073257"/>
            <a:chExt cx="2625389" cy="3109830"/>
          </a:xfrm>
        </p:grpSpPr>
        <p:sp>
          <p:nvSpPr>
            <p:cNvPr id="22" name="三角形 21">
              <a:extLst>
                <a:ext uri="{FF2B5EF4-FFF2-40B4-BE49-F238E27FC236}">
                  <a16:creationId xmlns:a16="http://schemas.microsoft.com/office/drawing/2014/main" id="{E5349563-FFC7-C90D-33DE-CE26BF5E4179}"/>
                </a:ext>
              </a:extLst>
            </p:cNvPr>
            <p:cNvSpPr/>
            <p:nvPr/>
          </p:nvSpPr>
          <p:spPr>
            <a:xfrm>
              <a:off x="1284514" y="3073257"/>
              <a:ext cx="500743" cy="426498"/>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35DE6931-4B82-92E3-0651-E28F0F06844B}"/>
                </a:ext>
              </a:extLst>
            </p:cNvPr>
            <p:cNvSpPr/>
            <p:nvPr/>
          </p:nvSpPr>
          <p:spPr>
            <a:xfrm>
              <a:off x="685799" y="3984171"/>
              <a:ext cx="2625389" cy="2198916"/>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139700" indent="-139700" algn="ctr">
                <a:buFont typeface="Arial" panose="020B0604020202020204" pitchFamily="34" charset="0"/>
                <a:buChar char="•"/>
              </a:pPr>
              <a:r>
                <a:rPr kumimoji="1" lang="zh-CN" altLang="en-US" sz="2000" dirty="0"/>
                <a:t>统计学习（如</a:t>
              </a:r>
              <a:r>
                <a:rPr kumimoji="1" lang="en-US" altLang="zh-CN" sz="2000" dirty="0"/>
                <a:t>SVM,</a:t>
              </a:r>
              <a:r>
                <a:rPr kumimoji="1" lang="zh-CN" altLang="en-US" sz="2000" dirty="0"/>
                <a:t> </a:t>
              </a:r>
              <a:r>
                <a:rPr kumimoji="1" lang="en-US" altLang="zh-CN" sz="2000" dirty="0"/>
                <a:t>kernel</a:t>
              </a:r>
              <a:r>
                <a:rPr kumimoji="1" lang="zh-CN" altLang="en-US" sz="2000" dirty="0"/>
                <a:t> </a:t>
              </a:r>
              <a:r>
                <a:rPr kumimoji="1" lang="en-US" altLang="zh-CN" sz="2000" dirty="0"/>
                <a:t>methods</a:t>
              </a:r>
              <a:r>
                <a:rPr kumimoji="1" lang="zh-CN" altLang="en-US" sz="2000" dirty="0"/>
                <a:t>）</a:t>
              </a:r>
              <a:endParaRPr kumimoji="1" lang="en-US" altLang="zh-CN" sz="2000" dirty="0"/>
            </a:p>
            <a:p>
              <a:pPr marL="139700" indent="-139700" algn="ctr">
                <a:buFont typeface="Arial" panose="020B0604020202020204" pitchFamily="34" charset="0"/>
                <a:buChar char="•"/>
              </a:pPr>
              <a:r>
                <a:rPr kumimoji="1" lang="en-US" altLang="zh-CN" sz="2000" dirty="0"/>
                <a:t>BP</a:t>
              </a:r>
              <a:r>
                <a:rPr kumimoji="1" lang="zh-CN" altLang="en-US" sz="2000" dirty="0"/>
                <a:t>神经网络</a:t>
              </a:r>
            </a:p>
          </p:txBody>
        </p:sp>
        <p:sp>
          <p:nvSpPr>
            <p:cNvPr id="24" name="五边形 23">
              <a:extLst>
                <a:ext uri="{FF2B5EF4-FFF2-40B4-BE49-F238E27FC236}">
                  <a16:creationId xmlns:a16="http://schemas.microsoft.com/office/drawing/2014/main" id="{B0C7B0DE-0519-5B3C-E859-926524E9E99E}"/>
                </a:ext>
              </a:extLst>
            </p:cNvPr>
            <p:cNvSpPr/>
            <p:nvPr/>
          </p:nvSpPr>
          <p:spPr>
            <a:xfrm rot="16200000">
              <a:off x="854528" y="3978244"/>
              <a:ext cx="1360714" cy="108858"/>
            </a:xfrm>
            <a:prstGeom prst="homePlat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grpSp>
      <p:sp>
        <p:nvSpPr>
          <p:cNvPr id="25" name="文本框 24">
            <a:extLst>
              <a:ext uri="{FF2B5EF4-FFF2-40B4-BE49-F238E27FC236}">
                <a16:creationId xmlns:a16="http://schemas.microsoft.com/office/drawing/2014/main" id="{93490621-3575-77F7-9E0F-C189DED7D691}"/>
              </a:ext>
            </a:extLst>
          </p:cNvPr>
          <p:cNvSpPr txBox="1"/>
          <p:nvPr/>
        </p:nvSpPr>
        <p:spPr>
          <a:xfrm>
            <a:off x="6020353" y="2701486"/>
            <a:ext cx="1657826" cy="369332"/>
          </a:xfrm>
          <a:prstGeom prst="rect">
            <a:avLst/>
          </a:prstGeom>
          <a:noFill/>
        </p:spPr>
        <p:txBody>
          <a:bodyPr wrap="none" rtlCol="0">
            <a:spAutoFit/>
          </a:bodyPr>
          <a:lstStyle/>
          <a:p>
            <a:pPr algn="l"/>
            <a:r>
              <a:rPr kumimoji="1" lang="en-US" altLang="zh-CN" b="1" dirty="0">
                <a:latin typeface="+mn-ea"/>
              </a:rPr>
              <a:t>1980-2000</a:t>
            </a:r>
            <a:r>
              <a:rPr kumimoji="1" lang="zh-CN" altLang="en-US" b="1" dirty="0">
                <a:latin typeface="+mn-ea"/>
              </a:rPr>
              <a:t>年</a:t>
            </a:r>
          </a:p>
        </p:txBody>
      </p:sp>
      <p:grpSp>
        <p:nvGrpSpPr>
          <p:cNvPr id="26" name="组合 25">
            <a:extLst>
              <a:ext uri="{FF2B5EF4-FFF2-40B4-BE49-F238E27FC236}">
                <a16:creationId xmlns:a16="http://schemas.microsoft.com/office/drawing/2014/main" id="{0F16798B-CE12-4D5A-46AA-AC65B2CCBC82}"/>
              </a:ext>
            </a:extLst>
          </p:cNvPr>
          <p:cNvGrpSpPr/>
          <p:nvPr/>
        </p:nvGrpSpPr>
        <p:grpSpPr>
          <a:xfrm rot="10800000">
            <a:off x="8277001" y="494675"/>
            <a:ext cx="2493054" cy="3047150"/>
            <a:chOff x="560871" y="3073257"/>
            <a:chExt cx="2493054" cy="3047150"/>
          </a:xfrm>
        </p:grpSpPr>
        <p:sp>
          <p:nvSpPr>
            <p:cNvPr id="27" name="五边形 26">
              <a:extLst>
                <a:ext uri="{FF2B5EF4-FFF2-40B4-BE49-F238E27FC236}">
                  <a16:creationId xmlns:a16="http://schemas.microsoft.com/office/drawing/2014/main" id="{120FE9FD-7823-2F00-EFB7-C210B7210E4C}"/>
                </a:ext>
              </a:extLst>
            </p:cNvPr>
            <p:cNvSpPr/>
            <p:nvPr/>
          </p:nvSpPr>
          <p:spPr>
            <a:xfrm rot="16200000">
              <a:off x="854528" y="3978244"/>
              <a:ext cx="1360714" cy="108858"/>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8" name="三角形 27">
              <a:extLst>
                <a:ext uri="{FF2B5EF4-FFF2-40B4-BE49-F238E27FC236}">
                  <a16:creationId xmlns:a16="http://schemas.microsoft.com/office/drawing/2014/main" id="{CAD223B1-71B7-ECD6-1F2C-53B9B946B2A2}"/>
                </a:ext>
              </a:extLst>
            </p:cNvPr>
            <p:cNvSpPr/>
            <p:nvPr/>
          </p:nvSpPr>
          <p:spPr>
            <a:xfrm>
              <a:off x="1284514" y="3073257"/>
              <a:ext cx="500743" cy="426498"/>
            </a:xfrm>
            <a:prstGeom prst="triangl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BC996BDB-20E6-8B48-518C-D60058F2F3F5}"/>
                </a:ext>
              </a:extLst>
            </p:cNvPr>
            <p:cNvSpPr/>
            <p:nvPr/>
          </p:nvSpPr>
          <p:spPr>
            <a:xfrm rot="10800000">
              <a:off x="560871" y="3715114"/>
              <a:ext cx="2493054" cy="240529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139700" indent="-139700" algn="ctr">
                <a:buFont typeface="Arial" panose="020B0604020202020204" pitchFamily="34" charset="0"/>
                <a:buChar char="•"/>
              </a:pPr>
              <a:r>
                <a:rPr kumimoji="1" lang="zh-CN" altLang="en-US" sz="2000" dirty="0"/>
                <a:t>大数据时代</a:t>
              </a:r>
              <a:endParaRPr kumimoji="1" lang="en-US" altLang="zh-CN" sz="2000" dirty="0"/>
            </a:p>
            <a:p>
              <a:pPr marL="139700" indent="-139700" algn="ctr">
                <a:buFont typeface="Arial" panose="020B0604020202020204" pitchFamily="34" charset="0"/>
                <a:buChar char="•"/>
              </a:pPr>
              <a:r>
                <a:rPr kumimoji="1" lang="zh-CN" altLang="en-US" sz="2000" dirty="0"/>
                <a:t>深度神经网络</a:t>
              </a:r>
              <a:endParaRPr kumimoji="1" lang="en-US" altLang="zh-CN" sz="2000" dirty="0"/>
            </a:p>
            <a:p>
              <a:pPr marL="139700" indent="-139700" algn="ctr">
                <a:buFont typeface="Arial" panose="020B0604020202020204" pitchFamily="34" charset="0"/>
                <a:buChar char="•"/>
              </a:pPr>
              <a:r>
                <a:rPr kumimoji="1" lang="zh-CN" altLang="en-US" sz="2000" dirty="0"/>
                <a:t>卷积神经网络</a:t>
              </a:r>
              <a:endParaRPr kumimoji="1" lang="en-US" altLang="zh-CN" sz="2000" dirty="0"/>
            </a:p>
            <a:p>
              <a:pPr marL="139700" indent="-139700" algn="ctr">
                <a:buFont typeface="Arial" panose="020B0604020202020204" pitchFamily="34" charset="0"/>
                <a:buChar char="•"/>
              </a:pPr>
              <a:r>
                <a:rPr kumimoji="1" lang="zh-CN" altLang="en-US" sz="2000" dirty="0"/>
                <a:t>强化学习</a:t>
              </a:r>
              <a:endParaRPr kumimoji="1" lang="en-US" altLang="zh-CN" sz="2000" dirty="0"/>
            </a:p>
            <a:p>
              <a:pPr marL="139700" indent="-139700" algn="ctr">
                <a:buFont typeface="Arial" panose="020B0604020202020204" pitchFamily="34" charset="0"/>
                <a:buChar char="•"/>
              </a:pPr>
              <a:r>
                <a:rPr kumimoji="1" lang="en-US" altLang="zh-CN" sz="2000" dirty="0"/>
                <a:t>AlphaGo</a:t>
              </a:r>
            </a:p>
            <a:p>
              <a:pPr marL="139700" indent="-139700" algn="ctr">
                <a:buFont typeface="Arial" panose="020B0604020202020204" pitchFamily="34" charset="0"/>
                <a:buChar char="•"/>
              </a:pPr>
              <a:r>
                <a:rPr kumimoji="1" lang="en-US" altLang="zh-CN" sz="2000" dirty="0"/>
                <a:t>GPT</a:t>
              </a:r>
            </a:p>
            <a:p>
              <a:pPr marL="139700" indent="-139700" algn="ctr">
                <a:buFont typeface="Arial" panose="020B0604020202020204" pitchFamily="34" charset="0"/>
                <a:buChar char="•"/>
              </a:pPr>
              <a:r>
                <a:rPr kumimoji="1" lang="en-US" altLang="zh-CN" sz="2000" dirty="0"/>
                <a:t>….</a:t>
              </a:r>
            </a:p>
          </p:txBody>
        </p:sp>
      </p:grpSp>
      <p:sp>
        <p:nvSpPr>
          <p:cNvPr id="30" name="文本框 29">
            <a:extLst>
              <a:ext uri="{FF2B5EF4-FFF2-40B4-BE49-F238E27FC236}">
                <a16:creationId xmlns:a16="http://schemas.microsoft.com/office/drawing/2014/main" id="{F7B25559-5511-CC13-2E4E-BCCDB33F109B}"/>
              </a:ext>
            </a:extLst>
          </p:cNvPr>
          <p:cNvSpPr txBox="1"/>
          <p:nvPr/>
        </p:nvSpPr>
        <p:spPr>
          <a:xfrm>
            <a:off x="9241970" y="3597619"/>
            <a:ext cx="1217000" cy="369332"/>
          </a:xfrm>
          <a:prstGeom prst="rect">
            <a:avLst/>
          </a:prstGeom>
          <a:noFill/>
        </p:spPr>
        <p:txBody>
          <a:bodyPr wrap="none" rtlCol="0">
            <a:spAutoFit/>
          </a:bodyPr>
          <a:lstStyle/>
          <a:p>
            <a:pPr algn="l"/>
            <a:r>
              <a:rPr kumimoji="1" lang="en-US" altLang="zh-CN" b="1" dirty="0">
                <a:latin typeface="+mn-ea"/>
              </a:rPr>
              <a:t>2006</a:t>
            </a:r>
            <a:r>
              <a:rPr kumimoji="1" lang="zh-CN" altLang="en-US" b="1" dirty="0">
                <a:latin typeface="+mn-ea"/>
              </a:rPr>
              <a:t>之后</a:t>
            </a:r>
          </a:p>
        </p:txBody>
      </p:sp>
      <p:sp>
        <p:nvSpPr>
          <p:cNvPr id="5" name="灯片编号占位符 4"/>
          <p:cNvSpPr>
            <a:spLocks noGrp="1"/>
          </p:cNvSpPr>
          <p:nvPr>
            <p:ph type="sldNum" sz="quarter" idx="1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33</a:t>
            </a:fld>
            <a:endParaRPr lang="zh-CN" altLang="en-US" dirty="0"/>
          </a:p>
        </p:txBody>
      </p:sp>
    </p:spTree>
    <p:extLst>
      <p:ext uri="{BB962C8B-B14F-4D97-AF65-F5344CB8AC3E}">
        <p14:creationId xmlns:p14="http://schemas.microsoft.com/office/powerpoint/2010/main" val="1777800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10" name="文本框 119">
            <a:extLst>
              <a:ext uri="{FF2B5EF4-FFF2-40B4-BE49-F238E27FC236}">
                <a16:creationId xmlns:a16="http://schemas.microsoft.com/office/drawing/2014/main" id="{8469C875-8FD6-F645-B434-AA229F229626}"/>
              </a:ext>
            </a:extLst>
          </p:cNvPr>
          <p:cNvSpPr txBox="1"/>
          <p:nvPr/>
        </p:nvSpPr>
        <p:spPr>
          <a:xfrm>
            <a:off x="341327" y="923466"/>
            <a:ext cx="11676501" cy="1224118"/>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机器深蓝 </a:t>
            </a:r>
            <a:r>
              <a:rPr lang="en-US" altLang="zh-CN" sz="3200" spc="-10" dirty="0">
                <a:latin typeface="+mn-ea"/>
              </a:rPr>
              <a:t>versus</a:t>
            </a:r>
            <a:r>
              <a:rPr lang="zh-CN" altLang="en-US" sz="3200" spc="-10" dirty="0">
                <a:latin typeface="+mn-ea"/>
              </a:rPr>
              <a:t> 卡斯帕罗夫斯基：突破香农数字之魔咒</a:t>
            </a:r>
            <a:endParaRPr lang="en-US" altLang="zh-CN" sz="3200" spc="-10" dirty="0">
              <a:latin typeface="+mn-ea"/>
            </a:endParaRPr>
          </a:p>
          <a:p>
            <a:pPr marL="342900" indent="-342900">
              <a:lnSpc>
                <a:spcPct val="120000"/>
              </a:lnSpc>
              <a:buFont typeface="Wingdings" pitchFamily="2" charset="2"/>
              <a:buChar char="Ø"/>
            </a:pPr>
            <a:endParaRPr lang="en-US" altLang="zh-CN" sz="3200" spc="-10" dirty="0">
              <a:latin typeface="+mn-ea"/>
            </a:endParaRPr>
          </a:p>
        </p:txBody>
      </p:sp>
      <p:sp>
        <p:nvSpPr>
          <p:cNvPr id="2" name="矩形 1">
            <a:extLst>
              <a:ext uri="{FF2B5EF4-FFF2-40B4-BE49-F238E27FC236}">
                <a16:creationId xmlns:a16="http://schemas.microsoft.com/office/drawing/2014/main" id="{08434671-A5C3-8846-8F8C-10C675DEED89}"/>
              </a:ext>
            </a:extLst>
          </p:cNvPr>
          <p:cNvSpPr/>
          <p:nvPr/>
        </p:nvSpPr>
        <p:spPr>
          <a:xfrm>
            <a:off x="670557" y="1732896"/>
            <a:ext cx="10406743" cy="941155"/>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2400" spc="-10" dirty="0">
                <a:latin typeface="+mn-ea"/>
              </a:rPr>
              <a:t>香农数字</a:t>
            </a:r>
            <a:r>
              <a:rPr lang="en-US" altLang="zh-CN" sz="2400" spc="-10" dirty="0">
                <a:latin typeface="+mn-ea"/>
              </a:rPr>
              <a:t>(Shannon</a:t>
            </a:r>
            <a:r>
              <a:rPr lang="zh-CN" altLang="en-US" sz="2400" spc="-10" dirty="0">
                <a:latin typeface="+mn-ea"/>
              </a:rPr>
              <a:t> </a:t>
            </a:r>
            <a:r>
              <a:rPr lang="en-US" altLang="zh-CN" sz="2400" spc="-10" dirty="0">
                <a:latin typeface="+mn-ea"/>
              </a:rPr>
              <a:t>Number)</a:t>
            </a:r>
            <a:r>
              <a:rPr lang="zh-CN" altLang="en-US" sz="2400" spc="-10" dirty="0">
                <a:latin typeface="+mn-ea"/>
              </a:rPr>
              <a:t>： 国际象棋比赛中落子选择数目成几何增长，第六次移动时可能落子选择达到</a:t>
            </a:r>
            <a:r>
              <a:rPr lang="en-US" altLang="zh-CN" sz="2400" spc="-10" dirty="0">
                <a:latin typeface="+mn-ea"/>
              </a:rPr>
              <a:t>1.19</a:t>
            </a:r>
            <a:r>
              <a:rPr lang="zh-CN" altLang="en-US" sz="2400" spc="-10" dirty="0">
                <a:latin typeface="+mn-ea"/>
              </a:rPr>
              <a:t>亿种，落子总数为</a:t>
            </a:r>
            <a:r>
              <a:rPr lang="en-US" altLang="zh-CN" sz="2400" spc="-10" dirty="0">
                <a:latin typeface="+mn-ea"/>
              </a:rPr>
              <a:t>10</a:t>
            </a:r>
            <a:r>
              <a:rPr lang="en-US" altLang="zh-CN" sz="2400" spc="-10" baseline="30000" dirty="0">
                <a:latin typeface="+mn-ea"/>
              </a:rPr>
              <a:t>120</a:t>
            </a:r>
            <a:r>
              <a:rPr lang="zh-CN" altLang="en-US" sz="2400" spc="-10" dirty="0">
                <a:latin typeface="+mn-ea"/>
              </a:rPr>
              <a:t>种</a:t>
            </a:r>
          </a:p>
        </p:txBody>
      </p:sp>
      <p:pic>
        <p:nvPicPr>
          <p:cNvPr id="5" name="图片 4">
            <a:extLst>
              <a:ext uri="{FF2B5EF4-FFF2-40B4-BE49-F238E27FC236}">
                <a16:creationId xmlns:a16="http://schemas.microsoft.com/office/drawing/2014/main" id="{EFDF2B15-4F31-B149-95F6-DDF4F3856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620" y="2809010"/>
            <a:ext cx="3827081" cy="2551387"/>
          </a:xfrm>
          <a:prstGeom prst="rect">
            <a:avLst/>
          </a:prstGeom>
        </p:spPr>
      </p:pic>
      <p:sp>
        <p:nvSpPr>
          <p:cNvPr id="12" name="矩形 11">
            <a:extLst>
              <a:ext uri="{FF2B5EF4-FFF2-40B4-BE49-F238E27FC236}">
                <a16:creationId xmlns:a16="http://schemas.microsoft.com/office/drawing/2014/main" id="{2786C691-E1B0-544A-A668-25C1CD6D80EA}"/>
              </a:ext>
            </a:extLst>
          </p:cNvPr>
          <p:cNvSpPr/>
          <p:nvPr/>
        </p:nvSpPr>
        <p:spPr>
          <a:xfrm>
            <a:off x="670557" y="2859625"/>
            <a:ext cx="6350732" cy="941155"/>
          </a:xfrm>
          <a:prstGeom prst="rect">
            <a:avLst/>
          </a:prstGeom>
        </p:spPr>
        <p:txBody>
          <a:bodyPr wrap="square">
            <a:spAutoFit/>
          </a:bodyPr>
          <a:lstStyle/>
          <a:p>
            <a:pPr marL="342900" indent="-342900">
              <a:lnSpc>
                <a:spcPct val="120000"/>
              </a:lnSpc>
              <a:buFont typeface="Wingdings" pitchFamily="2" charset="2"/>
              <a:buChar char="ü"/>
            </a:pPr>
            <a:r>
              <a:rPr lang="zh-CN" altLang="en-US" sz="2400" spc="-10" dirty="0">
                <a:latin typeface="+mn-ea"/>
              </a:rPr>
              <a:t>深蓝算力之威：</a:t>
            </a:r>
            <a:r>
              <a:rPr lang="en-US" altLang="zh-CN" sz="2400" spc="-10" dirty="0">
                <a:latin typeface="+mn-ea"/>
              </a:rPr>
              <a:t>Deep</a:t>
            </a:r>
            <a:r>
              <a:rPr lang="zh-CN" altLang="en-US" sz="2400" spc="-10" dirty="0">
                <a:latin typeface="+mn-ea"/>
              </a:rPr>
              <a:t> </a:t>
            </a:r>
            <a:r>
              <a:rPr lang="en-US" altLang="zh-CN" sz="2400" spc="-10" dirty="0">
                <a:latin typeface="+mn-ea"/>
              </a:rPr>
              <a:t>blue</a:t>
            </a:r>
            <a:r>
              <a:rPr lang="zh-CN" altLang="en-US" sz="2400" spc="-10" dirty="0">
                <a:latin typeface="+mn-ea"/>
              </a:rPr>
              <a:t>是</a:t>
            </a:r>
            <a:r>
              <a:rPr lang="en-US" altLang="zh-CN" sz="2400" spc="-10" dirty="0">
                <a:latin typeface="+mn-ea"/>
              </a:rPr>
              <a:t>IBM</a:t>
            </a:r>
            <a:r>
              <a:rPr lang="zh-CN" altLang="en-US" sz="2400" spc="-10" dirty="0">
                <a:latin typeface="+mn-ea"/>
              </a:rPr>
              <a:t> </a:t>
            </a:r>
            <a:r>
              <a:rPr lang="en-US" altLang="zh-CN" sz="2400" spc="-10" dirty="0">
                <a:latin typeface="+mn-ea"/>
              </a:rPr>
              <a:t>RS/6000 SP</a:t>
            </a:r>
            <a:r>
              <a:rPr lang="zh-CN" altLang="en-US" sz="2400" spc="-10" dirty="0">
                <a:latin typeface="+mn-ea"/>
              </a:rPr>
              <a:t>超级计算机，</a:t>
            </a:r>
            <a:r>
              <a:rPr lang="en-US" altLang="zh-CN" sz="2400" b="1" spc="-10" dirty="0">
                <a:solidFill>
                  <a:srgbClr val="FF0000"/>
                </a:solidFill>
                <a:latin typeface="+mn-ea"/>
              </a:rPr>
              <a:t>1</a:t>
            </a:r>
            <a:r>
              <a:rPr lang="zh-CN" altLang="en-US" sz="2400" b="1" spc="-10" dirty="0">
                <a:solidFill>
                  <a:srgbClr val="FF0000"/>
                </a:solidFill>
                <a:latin typeface="+mn-ea"/>
              </a:rPr>
              <a:t>秒钟可以计算</a:t>
            </a:r>
            <a:r>
              <a:rPr lang="en-US" altLang="zh-CN" sz="2400" b="1" spc="-10" dirty="0">
                <a:solidFill>
                  <a:srgbClr val="FF0000"/>
                </a:solidFill>
                <a:latin typeface="+mn-ea"/>
              </a:rPr>
              <a:t>2</a:t>
            </a:r>
            <a:r>
              <a:rPr lang="zh-CN" altLang="en-US" sz="2400" b="1" spc="-10" dirty="0">
                <a:solidFill>
                  <a:srgbClr val="FF0000"/>
                </a:solidFill>
                <a:latin typeface="+mn-ea"/>
              </a:rPr>
              <a:t>亿次落子</a:t>
            </a:r>
            <a:r>
              <a:rPr lang="zh-CN" altLang="en-US" sz="2400" spc="-10" dirty="0">
                <a:latin typeface="+mn-ea"/>
              </a:rPr>
              <a:t>。</a:t>
            </a:r>
          </a:p>
        </p:txBody>
      </p:sp>
      <p:sp>
        <p:nvSpPr>
          <p:cNvPr id="13" name="矩形 12">
            <a:extLst>
              <a:ext uri="{FF2B5EF4-FFF2-40B4-BE49-F238E27FC236}">
                <a16:creationId xmlns:a16="http://schemas.microsoft.com/office/drawing/2014/main" id="{5A8B4C25-CBFD-E647-9CA2-604EABA38A53}"/>
              </a:ext>
            </a:extLst>
          </p:cNvPr>
          <p:cNvSpPr/>
          <p:nvPr/>
        </p:nvSpPr>
        <p:spPr>
          <a:xfrm>
            <a:off x="670557" y="4116319"/>
            <a:ext cx="6350732" cy="941155"/>
          </a:xfrm>
          <a:prstGeom prst="rect">
            <a:avLst/>
          </a:prstGeom>
        </p:spPr>
        <p:txBody>
          <a:bodyPr wrap="square">
            <a:spAutoFit/>
          </a:bodyPr>
          <a:lstStyle/>
          <a:p>
            <a:pPr marL="342900" indent="-342900">
              <a:lnSpc>
                <a:spcPct val="120000"/>
              </a:lnSpc>
              <a:buFont typeface="Wingdings" pitchFamily="2" charset="2"/>
              <a:buChar char="ü"/>
            </a:pPr>
            <a:r>
              <a:rPr lang="zh-CN" altLang="en-US" sz="2400" spc="-10" dirty="0">
                <a:latin typeface="+mn-ea"/>
              </a:rPr>
              <a:t>剪枝搜索之巧：引入</a:t>
            </a:r>
            <a:r>
              <a:rPr lang="en-US" altLang="zh-CN" sz="2400" spc="-10" dirty="0">
                <a:latin typeface="+mn-ea"/>
              </a:rPr>
              <a:t>alpha-beta</a:t>
            </a:r>
            <a:r>
              <a:rPr lang="zh-CN" altLang="en-US" sz="2400" spc="-10" dirty="0">
                <a:latin typeface="+mn-ea"/>
              </a:rPr>
              <a:t>剪枝搜索算法，</a:t>
            </a:r>
            <a:r>
              <a:rPr lang="zh-CN" altLang="en-US" sz="2400" b="1" spc="-10" dirty="0">
                <a:solidFill>
                  <a:srgbClr val="FF0000"/>
                </a:solidFill>
                <a:latin typeface="+mn-ea"/>
              </a:rPr>
              <a:t>移除无必要搜索空间</a:t>
            </a:r>
            <a:r>
              <a:rPr lang="zh-CN" altLang="en-US" sz="2400" spc="-10" dirty="0">
                <a:latin typeface="+mn-ea"/>
              </a:rPr>
              <a:t>。</a:t>
            </a:r>
          </a:p>
        </p:txBody>
      </p:sp>
      <p:sp>
        <p:nvSpPr>
          <p:cNvPr id="14" name="矩形 13">
            <a:extLst>
              <a:ext uri="{FF2B5EF4-FFF2-40B4-BE49-F238E27FC236}">
                <a16:creationId xmlns:a16="http://schemas.microsoft.com/office/drawing/2014/main" id="{6232E32C-1DE2-284D-B0B0-D01C4A2601BD}"/>
              </a:ext>
            </a:extLst>
          </p:cNvPr>
          <p:cNvSpPr/>
          <p:nvPr/>
        </p:nvSpPr>
        <p:spPr>
          <a:xfrm>
            <a:off x="6267287" y="5424536"/>
            <a:ext cx="5924713" cy="799642"/>
          </a:xfrm>
          <a:prstGeom prst="rect">
            <a:avLst/>
          </a:prstGeom>
        </p:spPr>
        <p:txBody>
          <a:bodyPr wrap="square">
            <a:spAutoFit/>
          </a:bodyPr>
          <a:lstStyle/>
          <a:p>
            <a:pPr>
              <a:lnSpc>
                <a:spcPct val="120000"/>
              </a:lnSpc>
            </a:pPr>
            <a:r>
              <a:rPr lang="en-US" altLang="zh-CN" sz="2000" spc="-10" dirty="0">
                <a:latin typeface="+mn-ea"/>
              </a:rPr>
              <a:t>1997</a:t>
            </a:r>
            <a:r>
              <a:rPr lang="zh-CN" altLang="en-US" sz="2000" spc="-10" dirty="0">
                <a:latin typeface="+mn-ea"/>
              </a:rPr>
              <a:t>年</a:t>
            </a:r>
            <a:r>
              <a:rPr lang="en-US" altLang="zh-CN" sz="2000" spc="-10" dirty="0">
                <a:latin typeface="+mn-ea"/>
              </a:rPr>
              <a:t>5</a:t>
            </a:r>
            <a:r>
              <a:rPr lang="zh-CN" altLang="en-US" sz="2000" spc="-10" dirty="0">
                <a:latin typeface="+mn-ea"/>
              </a:rPr>
              <a:t>月，</a:t>
            </a:r>
            <a:r>
              <a:rPr lang="en-US" altLang="zh-CN" sz="2000" spc="-10" dirty="0">
                <a:latin typeface="+mn-ea"/>
              </a:rPr>
              <a:t>IBM</a:t>
            </a:r>
            <a:r>
              <a:rPr lang="zh-CN" altLang="en-US" sz="2000" spc="-10" dirty="0">
                <a:latin typeface="+mn-ea"/>
              </a:rPr>
              <a:t>公司的</a:t>
            </a:r>
            <a:r>
              <a:rPr lang="en-US" altLang="zh-CN" sz="2000" spc="-10" dirty="0">
                <a:latin typeface="+mn-ea"/>
              </a:rPr>
              <a:t>“</a:t>
            </a:r>
            <a:r>
              <a:rPr lang="zh-CN" altLang="en-US" sz="2000" spc="-10" dirty="0">
                <a:latin typeface="+mn-ea"/>
              </a:rPr>
              <a:t>深蓝</a:t>
            </a:r>
            <a:r>
              <a:rPr lang="en-US" altLang="zh-CN" sz="2000" spc="-10" dirty="0">
                <a:latin typeface="+mn-ea"/>
              </a:rPr>
              <a:t>(Deep</a:t>
            </a:r>
            <a:r>
              <a:rPr lang="zh-CN" altLang="en-US" sz="2000" spc="-10" dirty="0">
                <a:latin typeface="+mn-ea"/>
              </a:rPr>
              <a:t> </a:t>
            </a:r>
            <a:r>
              <a:rPr lang="en-US" altLang="zh-CN" sz="2000" spc="-10" dirty="0">
                <a:latin typeface="+mn-ea"/>
              </a:rPr>
              <a:t>blue)”</a:t>
            </a:r>
            <a:r>
              <a:rPr lang="zh-CN" altLang="en-US" sz="2000" spc="-10" dirty="0">
                <a:latin typeface="+mn-ea"/>
              </a:rPr>
              <a:t>计算程序与国际象棋冠军卡斯帕罗夫比分：</a:t>
            </a:r>
            <a:r>
              <a:rPr lang="en-US" altLang="zh-CN" sz="2000" spc="-10" dirty="0">
                <a:latin typeface="+mn-ea"/>
              </a:rPr>
              <a:t>2</a:t>
            </a:r>
            <a:r>
              <a:rPr lang="zh-CN" altLang="en-US" sz="2000" spc="-10" dirty="0">
                <a:latin typeface="+mn-ea"/>
              </a:rPr>
              <a:t>胜</a:t>
            </a:r>
            <a:r>
              <a:rPr lang="en-US" altLang="zh-CN" sz="2000" spc="-10" dirty="0">
                <a:latin typeface="+mn-ea"/>
              </a:rPr>
              <a:t>3</a:t>
            </a:r>
            <a:r>
              <a:rPr lang="zh-CN" altLang="en-US" sz="2000" spc="-10" dirty="0">
                <a:latin typeface="+mn-ea"/>
              </a:rPr>
              <a:t>平</a:t>
            </a:r>
            <a:r>
              <a:rPr lang="en-US" altLang="zh-CN" sz="2000" spc="-10" dirty="0">
                <a:latin typeface="+mn-ea"/>
              </a:rPr>
              <a:t>1</a:t>
            </a:r>
            <a:r>
              <a:rPr lang="zh-CN" altLang="en-US" sz="2000" spc="-10" dirty="0">
                <a:latin typeface="+mn-ea"/>
              </a:rPr>
              <a:t>负</a:t>
            </a:r>
          </a:p>
        </p:txBody>
      </p:sp>
    </p:spTree>
    <p:extLst>
      <p:ext uri="{BB962C8B-B14F-4D97-AF65-F5344CB8AC3E}">
        <p14:creationId xmlns:p14="http://schemas.microsoft.com/office/powerpoint/2010/main" val="44824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10" name="文本框 119">
            <a:extLst>
              <a:ext uri="{FF2B5EF4-FFF2-40B4-BE49-F238E27FC236}">
                <a16:creationId xmlns:a16="http://schemas.microsoft.com/office/drawing/2014/main" id="{8469C875-8FD6-F645-B434-AA229F229626}"/>
              </a:ext>
            </a:extLst>
          </p:cNvPr>
          <p:cNvSpPr txBox="1"/>
          <p:nvPr/>
        </p:nvSpPr>
        <p:spPr>
          <a:xfrm>
            <a:off x="341327" y="923466"/>
            <a:ext cx="11676501"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沃森 </a:t>
            </a:r>
            <a:r>
              <a:rPr lang="en-US" altLang="zh-CN" sz="3200" spc="-10" dirty="0">
                <a:latin typeface="+mn-ea"/>
              </a:rPr>
              <a:t>versus</a:t>
            </a:r>
            <a:r>
              <a:rPr lang="zh-CN" altLang="en-US" sz="3200" spc="-10" dirty="0">
                <a:latin typeface="+mn-ea"/>
              </a:rPr>
              <a:t> 人类问答选手：</a:t>
            </a:r>
            <a:r>
              <a:rPr lang="zh-CN" altLang="en-US" sz="2800" spc="-10" dirty="0">
                <a:latin typeface="+mn-ea"/>
              </a:rPr>
              <a:t>你见或者不见，我就在那里，不悲不喜</a:t>
            </a:r>
            <a:endParaRPr lang="en-US" altLang="zh-CN" sz="3200" spc="-10" dirty="0">
              <a:latin typeface="+mn-ea"/>
            </a:endParaRPr>
          </a:p>
        </p:txBody>
      </p:sp>
      <p:sp>
        <p:nvSpPr>
          <p:cNvPr id="2" name="矩形 1">
            <a:extLst>
              <a:ext uri="{FF2B5EF4-FFF2-40B4-BE49-F238E27FC236}">
                <a16:creationId xmlns:a16="http://schemas.microsoft.com/office/drawing/2014/main" id="{08434671-A5C3-8846-8F8C-10C675DEED89}"/>
              </a:ext>
            </a:extLst>
          </p:cNvPr>
          <p:cNvSpPr/>
          <p:nvPr/>
        </p:nvSpPr>
        <p:spPr>
          <a:xfrm>
            <a:off x="305643" y="2899550"/>
            <a:ext cx="5282299" cy="1827552"/>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2400" spc="-10" dirty="0">
                <a:latin typeface="+mn-ea"/>
              </a:rPr>
              <a:t>主持人问：</a:t>
            </a:r>
            <a:r>
              <a:rPr lang="en" altLang="zh-CN" sz="2400" b="1" spc="-10" dirty="0">
                <a:solidFill>
                  <a:srgbClr val="FF0000"/>
                </a:solidFill>
                <a:latin typeface="+mn-ea"/>
              </a:rPr>
              <a:t>Kathleen Kenyon’s</a:t>
            </a:r>
            <a:r>
              <a:rPr lang="en" altLang="zh-CN" sz="2400" spc="-10" dirty="0">
                <a:latin typeface="+mn-ea"/>
              </a:rPr>
              <a:t> excavation of this city mentioned in </a:t>
            </a:r>
            <a:r>
              <a:rPr lang="en" altLang="zh-CN" sz="2400" b="1" spc="-10" dirty="0">
                <a:solidFill>
                  <a:srgbClr val="FF0000"/>
                </a:solidFill>
                <a:latin typeface="+mn-ea"/>
              </a:rPr>
              <a:t>Joshua</a:t>
            </a:r>
            <a:r>
              <a:rPr lang="en" altLang="zh-CN" sz="2400" spc="-10" dirty="0">
                <a:latin typeface="+mn-ea"/>
              </a:rPr>
              <a:t> shows that the walls had been repaired 17 times.</a:t>
            </a:r>
            <a:endParaRPr lang="zh-CN" altLang="en-US" sz="2400" spc="-10" dirty="0">
              <a:latin typeface="+mn-ea"/>
            </a:endParaRPr>
          </a:p>
        </p:txBody>
      </p:sp>
      <p:sp>
        <p:nvSpPr>
          <p:cNvPr id="12" name="矩形 11">
            <a:extLst>
              <a:ext uri="{FF2B5EF4-FFF2-40B4-BE49-F238E27FC236}">
                <a16:creationId xmlns:a16="http://schemas.microsoft.com/office/drawing/2014/main" id="{2786C691-E1B0-544A-A668-25C1CD6D80EA}"/>
              </a:ext>
            </a:extLst>
          </p:cNvPr>
          <p:cNvSpPr/>
          <p:nvPr/>
        </p:nvSpPr>
        <p:spPr>
          <a:xfrm>
            <a:off x="118307" y="5142041"/>
            <a:ext cx="5469636" cy="497957"/>
          </a:xfrm>
          <a:prstGeom prst="rect">
            <a:avLst/>
          </a:prstGeom>
        </p:spPr>
        <p:txBody>
          <a:bodyPr wrap="square">
            <a:spAutoFit/>
          </a:bodyPr>
          <a:lstStyle/>
          <a:p>
            <a:pPr marL="342900" indent="-342900">
              <a:lnSpc>
                <a:spcPct val="120000"/>
              </a:lnSpc>
              <a:buFont typeface="Wingdings" pitchFamily="2" charset="2"/>
              <a:buChar char="ü"/>
            </a:pPr>
            <a:r>
              <a:rPr lang="zh-CN" altLang="en-US" sz="2400" b="1" spc="-10" dirty="0">
                <a:solidFill>
                  <a:srgbClr val="FF0000"/>
                </a:solidFill>
                <a:latin typeface="+mn-ea"/>
              </a:rPr>
              <a:t>沃森回答</a:t>
            </a:r>
            <a:r>
              <a:rPr lang="zh-CN" altLang="en-US" sz="2400" spc="-10" dirty="0">
                <a:latin typeface="+mn-ea"/>
              </a:rPr>
              <a:t>：</a:t>
            </a:r>
            <a:r>
              <a:rPr lang="en-US" altLang="zh-CN" sz="2400" spc="-10" dirty="0">
                <a:latin typeface="+mn-ea"/>
              </a:rPr>
              <a:t>What</a:t>
            </a:r>
            <a:r>
              <a:rPr lang="zh-CN" altLang="en-US" sz="2400" spc="-10" dirty="0">
                <a:latin typeface="+mn-ea"/>
              </a:rPr>
              <a:t> </a:t>
            </a:r>
            <a:r>
              <a:rPr lang="en-US" altLang="zh-CN" sz="2400" spc="-10" dirty="0">
                <a:latin typeface="+mn-ea"/>
              </a:rPr>
              <a:t>is</a:t>
            </a:r>
            <a:r>
              <a:rPr lang="zh-CN" altLang="en-US" sz="2400" spc="-10" dirty="0">
                <a:latin typeface="+mn-ea"/>
              </a:rPr>
              <a:t> </a:t>
            </a:r>
            <a:r>
              <a:rPr lang="en-US" altLang="zh-CN" sz="2400" spc="-10" dirty="0">
                <a:latin typeface="+mn-ea"/>
              </a:rPr>
              <a:t>Jericho</a:t>
            </a:r>
            <a:endParaRPr lang="zh-CN" altLang="en-US" sz="2400" spc="-10" dirty="0">
              <a:latin typeface="+mn-ea"/>
            </a:endParaRPr>
          </a:p>
        </p:txBody>
      </p:sp>
      <p:sp>
        <p:nvSpPr>
          <p:cNvPr id="9" name="矩形 8">
            <a:extLst>
              <a:ext uri="{FF2B5EF4-FFF2-40B4-BE49-F238E27FC236}">
                <a16:creationId xmlns:a16="http://schemas.microsoft.com/office/drawing/2014/main" id="{ED248930-B733-574F-B4E2-D5895624E6F1}"/>
              </a:ext>
            </a:extLst>
          </p:cNvPr>
          <p:cNvSpPr/>
          <p:nvPr/>
        </p:nvSpPr>
        <p:spPr>
          <a:xfrm>
            <a:off x="636237" y="1649627"/>
            <a:ext cx="10968409" cy="941155"/>
          </a:xfrm>
          <a:prstGeom prst="rect">
            <a:avLst/>
          </a:prstGeom>
        </p:spPr>
        <p:txBody>
          <a:bodyPr wrap="square">
            <a:spAutoFit/>
          </a:bodyPr>
          <a:lstStyle/>
          <a:p>
            <a:pPr>
              <a:lnSpc>
                <a:spcPct val="120000"/>
              </a:lnSpc>
            </a:pPr>
            <a:r>
              <a:rPr lang="en-US" altLang="zh-CN" sz="2400" spc="-10" dirty="0">
                <a:latin typeface="+mn-ea"/>
              </a:rPr>
              <a:t>2001</a:t>
            </a:r>
            <a:r>
              <a:rPr lang="zh-CN" altLang="en-US" sz="2400" spc="-10" dirty="0">
                <a:latin typeface="+mn-ea"/>
              </a:rPr>
              <a:t>年，沃森在问答游戏“危险边缘”（</a:t>
            </a:r>
            <a:r>
              <a:rPr lang="en-US" altLang="zh-CN" sz="2400" spc="-10" dirty="0">
                <a:latin typeface="+mn-ea"/>
              </a:rPr>
              <a:t>Jeopardy</a:t>
            </a:r>
            <a:r>
              <a:rPr lang="zh-CN" altLang="en-US" sz="2400" spc="-10" dirty="0">
                <a:latin typeface="+mn-ea"/>
              </a:rPr>
              <a:t>！）中战胜了人类冠军选手</a:t>
            </a:r>
            <a:r>
              <a:rPr lang="en-US" altLang="zh-CN" sz="2400" spc="-10" dirty="0">
                <a:latin typeface="+mn-ea"/>
              </a:rPr>
              <a:t>Brad</a:t>
            </a:r>
            <a:r>
              <a:rPr lang="zh-CN" altLang="en-US" sz="2400" spc="-10" dirty="0">
                <a:latin typeface="+mn-ea"/>
              </a:rPr>
              <a:t> </a:t>
            </a:r>
            <a:r>
              <a:rPr lang="en-US" altLang="zh-CN" sz="2400" spc="-10" dirty="0">
                <a:latin typeface="+mn-ea"/>
              </a:rPr>
              <a:t>Rutter</a:t>
            </a:r>
            <a:r>
              <a:rPr lang="zh-CN" altLang="en-US" sz="2400" spc="-10" dirty="0">
                <a:latin typeface="+mn-ea"/>
              </a:rPr>
              <a:t>和</a:t>
            </a:r>
            <a:r>
              <a:rPr lang="en-US" altLang="zh-CN" sz="2400" spc="-10" dirty="0">
                <a:latin typeface="+mn-ea"/>
              </a:rPr>
              <a:t>Ken</a:t>
            </a:r>
            <a:r>
              <a:rPr lang="zh-CN" altLang="en-US" sz="2400" spc="-10" dirty="0">
                <a:latin typeface="+mn-ea"/>
              </a:rPr>
              <a:t> </a:t>
            </a:r>
            <a:r>
              <a:rPr lang="en-US" altLang="zh-CN" sz="2400" spc="-10" dirty="0">
                <a:latin typeface="+mn-ea"/>
              </a:rPr>
              <a:t>Jennings</a:t>
            </a:r>
            <a:r>
              <a:rPr lang="zh-CN" altLang="en-US" sz="2400" spc="-10" dirty="0">
                <a:latin typeface="+mn-ea"/>
              </a:rPr>
              <a:t>赢得了</a:t>
            </a:r>
            <a:r>
              <a:rPr lang="en-US" altLang="zh-CN" sz="2400" spc="-10" dirty="0">
                <a:latin typeface="+mn-ea"/>
              </a:rPr>
              <a:t>100</a:t>
            </a:r>
            <a:r>
              <a:rPr lang="zh-CN" altLang="en-US" sz="2400" spc="-10" dirty="0">
                <a:latin typeface="+mn-ea"/>
              </a:rPr>
              <a:t>万美元奖金</a:t>
            </a:r>
          </a:p>
        </p:txBody>
      </p:sp>
      <p:sp>
        <p:nvSpPr>
          <p:cNvPr id="17" name="矩形 16">
            <a:extLst>
              <a:ext uri="{FF2B5EF4-FFF2-40B4-BE49-F238E27FC236}">
                <a16:creationId xmlns:a16="http://schemas.microsoft.com/office/drawing/2014/main" id="{CB3F4F22-FC99-5942-8374-72C01CBFCD67}"/>
              </a:ext>
            </a:extLst>
          </p:cNvPr>
          <p:cNvSpPr/>
          <p:nvPr/>
        </p:nvSpPr>
        <p:spPr>
          <a:xfrm>
            <a:off x="5624895" y="2596016"/>
            <a:ext cx="3191302" cy="497957"/>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2400" b="1" spc="-10" dirty="0">
                <a:solidFill>
                  <a:srgbClr val="FF0000"/>
                </a:solidFill>
                <a:latin typeface="+mn-ea"/>
              </a:rPr>
              <a:t>搜索即智能</a:t>
            </a:r>
            <a:endParaRPr lang="en-US" altLang="zh-CN" sz="2400" b="1" spc="-10" dirty="0">
              <a:solidFill>
                <a:srgbClr val="FF0000"/>
              </a:solidFill>
              <a:latin typeface="+mn-ea"/>
            </a:endParaRPr>
          </a:p>
        </p:txBody>
      </p:sp>
      <p:sp>
        <p:nvSpPr>
          <p:cNvPr id="3" name="矩形 2">
            <a:extLst>
              <a:ext uri="{FF2B5EF4-FFF2-40B4-BE49-F238E27FC236}">
                <a16:creationId xmlns:a16="http://schemas.microsoft.com/office/drawing/2014/main" id="{134111B5-6F23-374E-9D14-8B31B2F369AA}"/>
              </a:ext>
            </a:extLst>
          </p:cNvPr>
          <p:cNvSpPr/>
          <p:nvPr/>
        </p:nvSpPr>
        <p:spPr>
          <a:xfrm>
            <a:off x="5452364" y="3062238"/>
            <a:ext cx="3919056" cy="1538306"/>
          </a:xfrm>
          <a:prstGeom prst="rect">
            <a:avLst/>
          </a:prstGeom>
        </p:spPr>
        <p:txBody>
          <a:bodyPr wrap="square">
            <a:spAutoFit/>
          </a:bodyPr>
          <a:lstStyle/>
          <a:p>
            <a:pPr marL="800100" lvl="1" indent="-342900">
              <a:lnSpc>
                <a:spcPct val="120000"/>
              </a:lnSpc>
              <a:buFont typeface="Wingdings" pitchFamily="2" charset="2"/>
              <a:buChar char="ü"/>
            </a:pPr>
            <a:r>
              <a:rPr lang="en" altLang="zh-CN" sz="2000" spc="-10" dirty="0">
                <a:latin typeface="+mn-ea"/>
              </a:rPr>
              <a:t>Kathleen</a:t>
            </a:r>
          </a:p>
          <a:p>
            <a:pPr marL="800100" lvl="1" indent="-342900">
              <a:lnSpc>
                <a:spcPct val="120000"/>
              </a:lnSpc>
              <a:buFont typeface="Wingdings" pitchFamily="2" charset="2"/>
              <a:buChar char="ü"/>
            </a:pPr>
            <a:r>
              <a:rPr lang="en" altLang="zh-CN" sz="2000" spc="-10" dirty="0">
                <a:latin typeface="+mn-ea"/>
              </a:rPr>
              <a:t>Kenyon</a:t>
            </a:r>
          </a:p>
          <a:p>
            <a:pPr marL="800100" lvl="1" indent="-342900">
              <a:lnSpc>
                <a:spcPct val="120000"/>
              </a:lnSpc>
              <a:buFont typeface="Wingdings" pitchFamily="2" charset="2"/>
              <a:buChar char="ü"/>
            </a:pPr>
            <a:r>
              <a:rPr lang="en" altLang="zh-CN" sz="2000" spc="-10" dirty="0">
                <a:latin typeface="+mn-ea"/>
              </a:rPr>
              <a:t>Kathleen Kenyon</a:t>
            </a:r>
          </a:p>
          <a:p>
            <a:pPr marL="800100" lvl="1" indent="-342900">
              <a:lnSpc>
                <a:spcPct val="120000"/>
              </a:lnSpc>
              <a:buFont typeface="Wingdings" pitchFamily="2" charset="2"/>
              <a:buChar char="ü"/>
            </a:pPr>
            <a:r>
              <a:rPr lang="en" altLang="zh-CN" sz="2000" spc="-10" dirty="0">
                <a:latin typeface="+mn-ea"/>
              </a:rPr>
              <a:t>Joshua</a:t>
            </a:r>
            <a:endParaRPr lang="zh-CN" altLang="en-US" sz="2000" spc="-10" dirty="0">
              <a:latin typeface="+mn-ea"/>
            </a:endParaRPr>
          </a:p>
        </p:txBody>
      </p:sp>
      <p:grpSp>
        <p:nvGrpSpPr>
          <p:cNvPr id="33" name="组合 32">
            <a:extLst>
              <a:ext uri="{FF2B5EF4-FFF2-40B4-BE49-F238E27FC236}">
                <a16:creationId xmlns:a16="http://schemas.microsoft.com/office/drawing/2014/main" id="{D2F51674-F7FF-CA40-B700-E2E8352C432C}"/>
              </a:ext>
            </a:extLst>
          </p:cNvPr>
          <p:cNvGrpSpPr/>
          <p:nvPr/>
        </p:nvGrpSpPr>
        <p:grpSpPr>
          <a:xfrm>
            <a:off x="6064606" y="2760523"/>
            <a:ext cx="6575773" cy="3297395"/>
            <a:chOff x="6064606" y="2760523"/>
            <a:chExt cx="6575773" cy="3297395"/>
          </a:xfrm>
        </p:grpSpPr>
        <p:sp>
          <p:nvSpPr>
            <p:cNvPr id="7" name="圆角矩形 6">
              <a:extLst>
                <a:ext uri="{FF2B5EF4-FFF2-40B4-BE49-F238E27FC236}">
                  <a16:creationId xmlns:a16="http://schemas.microsoft.com/office/drawing/2014/main" id="{492E03C0-54B2-B64A-8A8A-CDFFBFA805BA}"/>
                </a:ext>
              </a:extLst>
            </p:cNvPr>
            <p:cNvSpPr/>
            <p:nvPr/>
          </p:nvSpPr>
          <p:spPr>
            <a:xfrm>
              <a:off x="8634692" y="4096333"/>
              <a:ext cx="2311879" cy="66689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pc="-10" dirty="0">
                  <a:latin typeface="+mn-ea"/>
                </a:rPr>
                <a:t>Kathleen Kenyon</a:t>
              </a:r>
            </a:p>
          </p:txBody>
        </p:sp>
        <p:sp>
          <p:nvSpPr>
            <p:cNvPr id="18" name="圆角矩形 17">
              <a:extLst>
                <a:ext uri="{FF2B5EF4-FFF2-40B4-BE49-F238E27FC236}">
                  <a16:creationId xmlns:a16="http://schemas.microsoft.com/office/drawing/2014/main" id="{B45F25E3-BA48-264B-BD6B-D99ECE59072B}"/>
                </a:ext>
              </a:extLst>
            </p:cNvPr>
            <p:cNvSpPr/>
            <p:nvPr/>
          </p:nvSpPr>
          <p:spPr>
            <a:xfrm>
              <a:off x="7697210" y="2760523"/>
              <a:ext cx="2311879" cy="66689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pc="-10" dirty="0">
                  <a:latin typeface="+mn-ea"/>
                </a:rPr>
                <a:t>牛津大学</a:t>
              </a:r>
              <a:endParaRPr lang="en-US" altLang="zh-CN" spc="-10" dirty="0">
                <a:latin typeface="+mn-ea"/>
              </a:endParaRPr>
            </a:p>
            <a:p>
              <a:pPr algn="ctr"/>
              <a:r>
                <a:rPr lang="zh-CN" altLang="en-US" spc="-10" dirty="0">
                  <a:latin typeface="+mn-ea"/>
                </a:rPr>
                <a:t>萨默维尔学院</a:t>
              </a:r>
              <a:endParaRPr lang="en" altLang="zh-CN" spc="-10" dirty="0">
                <a:latin typeface="+mn-ea"/>
              </a:endParaRPr>
            </a:p>
          </p:txBody>
        </p:sp>
        <p:sp>
          <p:nvSpPr>
            <p:cNvPr id="19" name="圆角矩形 18">
              <a:extLst>
                <a:ext uri="{FF2B5EF4-FFF2-40B4-BE49-F238E27FC236}">
                  <a16:creationId xmlns:a16="http://schemas.microsoft.com/office/drawing/2014/main" id="{1A8B16C0-5D4C-9247-8BAF-B73F5FE9AFA8}"/>
                </a:ext>
              </a:extLst>
            </p:cNvPr>
            <p:cNvSpPr/>
            <p:nvPr/>
          </p:nvSpPr>
          <p:spPr>
            <a:xfrm>
              <a:off x="10987082" y="2760523"/>
              <a:ext cx="1019982" cy="66689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pc="-10" dirty="0">
                  <a:latin typeface="+mn-ea"/>
                </a:rPr>
                <a:t>女</a:t>
              </a:r>
              <a:endParaRPr lang="en" altLang="zh-CN" spc="-10" dirty="0">
                <a:latin typeface="+mn-ea"/>
              </a:endParaRPr>
            </a:p>
          </p:txBody>
        </p:sp>
        <p:sp>
          <p:nvSpPr>
            <p:cNvPr id="20" name="圆角矩形 19">
              <a:extLst>
                <a:ext uri="{FF2B5EF4-FFF2-40B4-BE49-F238E27FC236}">
                  <a16:creationId xmlns:a16="http://schemas.microsoft.com/office/drawing/2014/main" id="{49E4DF06-8D32-B048-B66B-856338E159B9}"/>
                </a:ext>
              </a:extLst>
            </p:cNvPr>
            <p:cNvSpPr/>
            <p:nvPr/>
          </p:nvSpPr>
          <p:spPr>
            <a:xfrm>
              <a:off x="9664082" y="5391019"/>
              <a:ext cx="2311879" cy="66689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pc="-10" dirty="0">
                  <a:latin typeface="+mn-ea"/>
                </a:rPr>
                <a:t>考古学家</a:t>
              </a:r>
              <a:endParaRPr lang="en" altLang="zh-CN" spc="-10" dirty="0">
                <a:latin typeface="+mn-ea"/>
              </a:endParaRPr>
            </a:p>
          </p:txBody>
        </p:sp>
        <p:sp>
          <p:nvSpPr>
            <p:cNvPr id="21" name="圆角矩形 20">
              <a:extLst>
                <a:ext uri="{FF2B5EF4-FFF2-40B4-BE49-F238E27FC236}">
                  <a16:creationId xmlns:a16="http://schemas.microsoft.com/office/drawing/2014/main" id="{87C101A8-A28F-E64B-98AC-5F7C8E7720B0}"/>
                </a:ext>
              </a:extLst>
            </p:cNvPr>
            <p:cNvSpPr/>
            <p:nvPr/>
          </p:nvSpPr>
          <p:spPr>
            <a:xfrm>
              <a:off x="6064606" y="5391019"/>
              <a:ext cx="3472927" cy="66689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10" dirty="0">
                  <a:latin typeface="+mn-ea"/>
                </a:rPr>
                <a:t>发觉过耶利哥城（</a:t>
              </a:r>
              <a:r>
                <a:rPr lang="en-US" altLang="zh-CN" sz="1800" spc="-10" dirty="0">
                  <a:latin typeface="+mn-ea"/>
                </a:rPr>
                <a:t> Jericho </a:t>
              </a:r>
              <a:r>
                <a:rPr lang="zh-CN" altLang="en-US" spc="-10" dirty="0">
                  <a:latin typeface="+mn-ea"/>
                </a:rPr>
                <a:t>）、耶路撒冷和拉吉</a:t>
              </a:r>
              <a:endParaRPr lang="en" altLang="zh-CN" spc="-10" dirty="0">
                <a:latin typeface="+mn-ea"/>
              </a:endParaRPr>
            </a:p>
          </p:txBody>
        </p:sp>
        <p:cxnSp>
          <p:nvCxnSpPr>
            <p:cNvPr id="22" name="直线箭头连接符 21">
              <a:extLst>
                <a:ext uri="{FF2B5EF4-FFF2-40B4-BE49-F238E27FC236}">
                  <a16:creationId xmlns:a16="http://schemas.microsoft.com/office/drawing/2014/main" id="{D51B101A-1694-DA4E-84AC-76A64E5BBB5B}"/>
                </a:ext>
              </a:extLst>
            </p:cNvPr>
            <p:cNvCxnSpPr/>
            <p:nvPr/>
          </p:nvCxnSpPr>
          <p:spPr>
            <a:xfrm flipH="1" flipV="1">
              <a:off x="9023230" y="3427422"/>
              <a:ext cx="348190" cy="66891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9A4A3BF8-A81D-A74B-B665-F8B3868D9FE3}"/>
                </a:ext>
              </a:extLst>
            </p:cNvPr>
            <p:cNvCxnSpPr>
              <a:endCxn id="19" idx="2"/>
            </p:cNvCxnSpPr>
            <p:nvPr/>
          </p:nvCxnSpPr>
          <p:spPr>
            <a:xfrm flipV="1">
              <a:off x="10186988" y="3427422"/>
              <a:ext cx="1310085" cy="66891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8D81501-5C61-B445-8E8A-468C130C9A5D}"/>
                </a:ext>
              </a:extLst>
            </p:cNvPr>
            <p:cNvCxnSpPr>
              <a:cxnSpLocks/>
              <a:endCxn id="21" idx="0"/>
            </p:cNvCxnSpPr>
            <p:nvPr/>
          </p:nvCxnSpPr>
          <p:spPr>
            <a:xfrm flipH="1">
              <a:off x="7801070" y="4763232"/>
              <a:ext cx="1396255" cy="627787"/>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76A62768-B9D0-5644-8195-D63C600FC0B9}"/>
                </a:ext>
              </a:extLst>
            </p:cNvPr>
            <p:cNvCxnSpPr>
              <a:endCxn id="20" idx="0"/>
            </p:cNvCxnSpPr>
            <p:nvPr/>
          </p:nvCxnSpPr>
          <p:spPr>
            <a:xfrm>
              <a:off x="10186988" y="4763232"/>
              <a:ext cx="633034" cy="627787"/>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4DD77546-6A77-C749-A1EC-219ADED2B974}"/>
                </a:ext>
              </a:extLst>
            </p:cNvPr>
            <p:cNvSpPr/>
            <p:nvPr/>
          </p:nvSpPr>
          <p:spPr>
            <a:xfrm>
              <a:off x="10307225" y="3687176"/>
              <a:ext cx="2333154" cy="396583"/>
            </a:xfrm>
            <a:prstGeom prst="rect">
              <a:avLst/>
            </a:prstGeom>
          </p:spPr>
          <p:txBody>
            <a:bodyPr wrap="square">
              <a:spAutoFit/>
            </a:bodyPr>
            <a:lstStyle/>
            <a:p>
              <a:pPr lvl="1">
                <a:lnSpc>
                  <a:spcPct val="120000"/>
                </a:lnSpc>
              </a:pPr>
              <a:r>
                <a:rPr lang="zh-CN" altLang="en-US" spc="-10" dirty="0">
                  <a:latin typeface="+mn-ea"/>
                </a:rPr>
                <a:t>性别</a:t>
              </a:r>
              <a:endParaRPr lang="en" altLang="zh-CN" spc="-10" dirty="0">
                <a:latin typeface="+mn-ea"/>
              </a:endParaRPr>
            </a:p>
          </p:txBody>
        </p:sp>
        <p:sp>
          <p:nvSpPr>
            <p:cNvPr id="30" name="矩形 29">
              <a:extLst>
                <a:ext uri="{FF2B5EF4-FFF2-40B4-BE49-F238E27FC236}">
                  <a16:creationId xmlns:a16="http://schemas.microsoft.com/office/drawing/2014/main" id="{CD0C6227-9B41-7845-92A7-127920F0A4B3}"/>
                </a:ext>
              </a:extLst>
            </p:cNvPr>
            <p:cNvSpPr/>
            <p:nvPr/>
          </p:nvSpPr>
          <p:spPr>
            <a:xfrm>
              <a:off x="8841208" y="3520974"/>
              <a:ext cx="2333154" cy="396583"/>
            </a:xfrm>
            <a:prstGeom prst="rect">
              <a:avLst/>
            </a:prstGeom>
          </p:spPr>
          <p:txBody>
            <a:bodyPr wrap="square">
              <a:spAutoFit/>
            </a:bodyPr>
            <a:lstStyle/>
            <a:p>
              <a:pPr lvl="1">
                <a:lnSpc>
                  <a:spcPct val="120000"/>
                </a:lnSpc>
              </a:pPr>
              <a:r>
                <a:rPr lang="zh-CN" altLang="en" spc="-10" dirty="0">
                  <a:latin typeface="+mn-ea"/>
                </a:rPr>
                <a:t>毕业学校</a:t>
              </a:r>
              <a:endParaRPr lang="en" altLang="zh-CN" spc="-10" dirty="0">
                <a:latin typeface="+mn-ea"/>
              </a:endParaRPr>
            </a:p>
          </p:txBody>
        </p:sp>
        <p:sp>
          <p:nvSpPr>
            <p:cNvPr id="31" name="矩形 30">
              <a:extLst>
                <a:ext uri="{FF2B5EF4-FFF2-40B4-BE49-F238E27FC236}">
                  <a16:creationId xmlns:a16="http://schemas.microsoft.com/office/drawing/2014/main" id="{C35E3EFC-0DB0-BB42-ADE0-300278E9EC3A}"/>
                </a:ext>
              </a:extLst>
            </p:cNvPr>
            <p:cNvSpPr/>
            <p:nvPr/>
          </p:nvSpPr>
          <p:spPr>
            <a:xfrm>
              <a:off x="7803900" y="5007010"/>
              <a:ext cx="2333154" cy="396583"/>
            </a:xfrm>
            <a:prstGeom prst="rect">
              <a:avLst/>
            </a:prstGeom>
          </p:spPr>
          <p:txBody>
            <a:bodyPr wrap="square">
              <a:spAutoFit/>
            </a:bodyPr>
            <a:lstStyle/>
            <a:p>
              <a:pPr lvl="1">
                <a:lnSpc>
                  <a:spcPct val="120000"/>
                </a:lnSpc>
              </a:pPr>
              <a:r>
                <a:rPr lang="zh-CN" altLang="en-US" spc="-10" dirty="0">
                  <a:latin typeface="+mn-ea"/>
                </a:rPr>
                <a:t>成就</a:t>
              </a:r>
              <a:endParaRPr lang="en" altLang="zh-CN" spc="-10" dirty="0">
                <a:latin typeface="+mn-ea"/>
              </a:endParaRPr>
            </a:p>
          </p:txBody>
        </p:sp>
        <p:sp>
          <p:nvSpPr>
            <p:cNvPr id="32" name="矩形 31">
              <a:extLst>
                <a:ext uri="{FF2B5EF4-FFF2-40B4-BE49-F238E27FC236}">
                  <a16:creationId xmlns:a16="http://schemas.microsoft.com/office/drawing/2014/main" id="{17C788F9-B74A-4A44-9360-FBF613F1792A}"/>
                </a:ext>
              </a:extLst>
            </p:cNvPr>
            <p:cNvSpPr/>
            <p:nvPr/>
          </p:nvSpPr>
          <p:spPr>
            <a:xfrm>
              <a:off x="10231415" y="4844049"/>
              <a:ext cx="2333154" cy="396583"/>
            </a:xfrm>
            <a:prstGeom prst="rect">
              <a:avLst/>
            </a:prstGeom>
          </p:spPr>
          <p:txBody>
            <a:bodyPr wrap="square">
              <a:spAutoFit/>
            </a:bodyPr>
            <a:lstStyle/>
            <a:p>
              <a:pPr lvl="1">
                <a:lnSpc>
                  <a:spcPct val="120000"/>
                </a:lnSpc>
              </a:pPr>
              <a:r>
                <a:rPr lang="zh-CN" altLang="en-US" spc="-10" dirty="0">
                  <a:latin typeface="+mn-ea"/>
                </a:rPr>
                <a:t>职业</a:t>
              </a:r>
              <a:endParaRPr lang="en" altLang="zh-CN" spc="-10" dirty="0">
                <a:latin typeface="+mn-ea"/>
              </a:endParaRPr>
            </a:p>
          </p:txBody>
        </p:sp>
      </p:grpSp>
    </p:spTree>
    <p:extLst>
      <p:ext uri="{BB962C8B-B14F-4D97-AF65-F5344CB8AC3E}">
        <p14:creationId xmlns:p14="http://schemas.microsoft.com/office/powerpoint/2010/main" val="39089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9" grpId="0"/>
      <p:bldP spid="17"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10" name="文本框 119">
            <a:extLst>
              <a:ext uri="{FF2B5EF4-FFF2-40B4-BE49-F238E27FC236}">
                <a16:creationId xmlns:a16="http://schemas.microsoft.com/office/drawing/2014/main" id="{8469C875-8FD6-F645-B434-AA229F229626}"/>
              </a:ext>
            </a:extLst>
          </p:cNvPr>
          <p:cNvSpPr txBox="1"/>
          <p:nvPr/>
        </p:nvSpPr>
        <p:spPr>
          <a:xfrm>
            <a:off x="341327" y="923466"/>
            <a:ext cx="11676501" cy="633187"/>
          </a:xfrm>
          <a:prstGeom prst="rect">
            <a:avLst/>
          </a:prstGeom>
          <a:noFill/>
        </p:spPr>
        <p:txBody>
          <a:bodyPr wrap="square" rtlCol="0">
            <a:spAutoFit/>
          </a:bodyPr>
          <a:lstStyle/>
          <a:p>
            <a:pPr marL="342900" indent="-342900">
              <a:lnSpc>
                <a:spcPct val="120000"/>
              </a:lnSpc>
              <a:buFont typeface="Wingdings" pitchFamily="2" charset="2"/>
              <a:buChar char="Ø"/>
            </a:pPr>
            <a:r>
              <a:rPr lang="en-US" altLang="zh-CN" sz="3200" spc="-10" dirty="0">
                <a:latin typeface="+mn-ea"/>
              </a:rPr>
              <a:t>AlphaGo</a:t>
            </a:r>
            <a:r>
              <a:rPr lang="zh-CN" altLang="en-US" sz="3200" spc="-10" dirty="0">
                <a:latin typeface="+mn-ea"/>
              </a:rPr>
              <a:t> </a:t>
            </a:r>
            <a:r>
              <a:rPr lang="en-US" altLang="zh-CN" sz="3200" spc="-10" dirty="0">
                <a:latin typeface="+mn-ea"/>
              </a:rPr>
              <a:t>versus</a:t>
            </a:r>
            <a:r>
              <a:rPr lang="zh-CN" altLang="en-US" sz="3200" spc="-10" dirty="0">
                <a:latin typeface="+mn-ea"/>
              </a:rPr>
              <a:t> 李世石：</a:t>
            </a:r>
            <a:r>
              <a:rPr lang="zh-CN" altLang="en-US" sz="2800" spc="-10" dirty="0">
                <a:latin typeface="+mn-ea"/>
              </a:rPr>
              <a:t>突破组合爆炸之难与陷入地平线问题之困</a:t>
            </a:r>
            <a:endParaRPr lang="en-US" altLang="zh-CN" sz="3200" spc="-10" dirty="0">
              <a:latin typeface="+mn-ea"/>
            </a:endParaRPr>
          </a:p>
        </p:txBody>
      </p:sp>
      <p:sp>
        <p:nvSpPr>
          <p:cNvPr id="23" name="矩形 22">
            <a:extLst>
              <a:ext uri="{FF2B5EF4-FFF2-40B4-BE49-F238E27FC236}">
                <a16:creationId xmlns:a16="http://schemas.microsoft.com/office/drawing/2014/main" id="{3A00A654-EA17-C74E-82A2-5E8FB6F9DCD7}"/>
              </a:ext>
            </a:extLst>
          </p:cNvPr>
          <p:cNvSpPr/>
          <p:nvPr/>
        </p:nvSpPr>
        <p:spPr>
          <a:xfrm>
            <a:off x="670557" y="1517748"/>
            <a:ext cx="10406743" cy="941155"/>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2400" spc="-10" dirty="0">
                <a:latin typeface="+mn-ea"/>
              </a:rPr>
              <a:t>AlphaGo</a:t>
            </a:r>
            <a:r>
              <a:rPr lang="zh-CN" altLang="en-US" sz="2400" spc="-10" dirty="0">
                <a:latin typeface="+mn-ea"/>
              </a:rPr>
              <a:t>三件法宝：深度卷积神经网络感知棋面布子、强化学习窥知对手策略、蒙特卡洛树搜索查阅无穷空间</a:t>
            </a:r>
            <a:endParaRPr lang="en-US" altLang="zh-CN" sz="2400" spc="-10" dirty="0">
              <a:latin typeface="+mn-ea"/>
            </a:endParaRPr>
          </a:p>
        </p:txBody>
      </p:sp>
      <p:sp>
        <p:nvSpPr>
          <p:cNvPr id="25" name="矩形 24">
            <a:extLst>
              <a:ext uri="{FF2B5EF4-FFF2-40B4-BE49-F238E27FC236}">
                <a16:creationId xmlns:a16="http://schemas.microsoft.com/office/drawing/2014/main" id="{C1492B68-0EE7-F64C-8DE8-C27A89878BB0}"/>
              </a:ext>
            </a:extLst>
          </p:cNvPr>
          <p:cNvSpPr/>
          <p:nvPr/>
        </p:nvSpPr>
        <p:spPr>
          <a:xfrm>
            <a:off x="670556" y="2501045"/>
            <a:ext cx="6537067" cy="941155"/>
          </a:xfrm>
          <a:prstGeom prst="rect">
            <a:avLst/>
          </a:prstGeom>
        </p:spPr>
        <p:txBody>
          <a:bodyPr wrap="square">
            <a:spAutoFit/>
          </a:bodyPr>
          <a:lstStyle/>
          <a:p>
            <a:pPr marL="342900" indent="-342900">
              <a:lnSpc>
                <a:spcPct val="120000"/>
              </a:lnSpc>
              <a:buFont typeface="Wingdings" pitchFamily="2" charset="2"/>
              <a:buChar char="ü"/>
            </a:pPr>
            <a:r>
              <a:rPr lang="zh-CN" altLang="en-US" sz="2400" b="1" spc="-10" dirty="0">
                <a:solidFill>
                  <a:srgbClr val="FF0000"/>
                </a:solidFill>
                <a:latin typeface="+mn-ea"/>
              </a:rPr>
              <a:t>初始训练</a:t>
            </a:r>
            <a:r>
              <a:rPr lang="zh-CN" altLang="en-US" sz="2400" spc="-10" dirty="0">
                <a:latin typeface="+mn-ea"/>
              </a:rPr>
              <a:t>：</a:t>
            </a:r>
            <a:r>
              <a:rPr lang="en-US" altLang="zh-CN" sz="2400" spc="-10" dirty="0">
                <a:latin typeface="+mn-ea"/>
              </a:rPr>
              <a:t>16</a:t>
            </a:r>
            <a:r>
              <a:rPr lang="zh-CN" altLang="en-US" sz="2400" spc="-10" dirty="0">
                <a:latin typeface="+mn-ea"/>
              </a:rPr>
              <a:t>万</a:t>
            </a:r>
            <a:r>
              <a:rPr lang="en-US" altLang="zh-CN" sz="2400" spc="-10" dirty="0">
                <a:latin typeface="+mn-ea"/>
              </a:rPr>
              <a:t>6-9</a:t>
            </a:r>
            <a:r>
              <a:rPr lang="zh-CN" altLang="en-US" sz="2400" spc="-10" dirty="0">
                <a:latin typeface="+mn-ea"/>
              </a:rPr>
              <a:t>段人类选手棋局</a:t>
            </a:r>
            <a:r>
              <a:rPr lang="en-US" altLang="zh-CN" sz="2400" spc="-10" dirty="0">
                <a:latin typeface="+mn-ea"/>
              </a:rPr>
              <a:t>(</a:t>
            </a:r>
            <a:r>
              <a:rPr lang="zh-CN" altLang="en-US" sz="2400" spc="-10" dirty="0">
                <a:latin typeface="+mn-ea"/>
              </a:rPr>
              <a:t>约</a:t>
            </a:r>
            <a:r>
              <a:rPr lang="en-US" altLang="zh-CN" sz="2400" spc="-10" dirty="0">
                <a:latin typeface="+mn-ea"/>
              </a:rPr>
              <a:t>2900</a:t>
            </a:r>
            <a:r>
              <a:rPr lang="zh-CN" altLang="en-US" sz="2400" spc="-10" dirty="0">
                <a:latin typeface="+mn-ea"/>
              </a:rPr>
              <a:t>万棋谱</a:t>
            </a:r>
            <a:r>
              <a:rPr lang="en-US" altLang="zh-CN" sz="2400" spc="-10" dirty="0">
                <a:latin typeface="+mn-ea"/>
              </a:rPr>
              <a:t>)</a:t>
            </a:r>
            <a:r>
              <a:rPr lang="zh-CN" altLang="en-US" sz="2400" spc="-10" dirty="0">
                <a:latin typeface="+mn-ea"/>
              </a:rPr>
              <a:t>败于欧洲围棋业余赛冠军樊麾。</a:t>
            </a:r>
          </a:p>
        </p:txBody>
      </p:sp>
      <p:sp>
        <p:nvSpPr>
          <p:cNvPr id="27" name="矩形 26">
            <a:extLst>
              <a:ext uri="{FF2B5EF4-FFF2-40B4-BE49-F238E27FC236}">
                <a16:creationId xmlns:a16="http://schemas.microsoft.com/office/drawing/2014/main" id="{6892C6B5-914F-574C-BA9D-EE743EBD9085}"/>
              </a:ext>
            </a:extLst>
          </p:cNvPr>
          <p:cNvSpPr/>
          <p:nvPr/>
        </p:nvSpPr>
        <p:spPr>
          <a:xfrm>
            <a:off x="670555" y="3442200"/>
            <a:ext cx="6537067" cy="941155"/>
          </a:xfrm>
          <a:prstGeom prst="rect">
            <a:avLst/>
          </a:prstGeom>
        </p:spPr>
        <p:txBody>
          <a:bodyPr wrap="square">
            <a:spAutoFit/>
          </a:bodyPr>
          <a:lstStyle/>
          <a:p>
            <a:pPr marL="342900" indent="-342900">
              <a:lnSpc>
                <a:spcPct val="120000"/>
              </a:lnSpc>
              <a:buFont typeface="Wingdings" pitchFamily="2" charset="2"/>
              <a:buChar char="ü"/>
            </a:pPr>
            <a:r>
              <a:rPr lang="zh-CN" altLang="en-US" sz="2400" b="1" spc="-10" dirty="0">
                <a:solidFill>
                  <a:srgbClr val="FF0000"/>
                </a:solidFill>
                <a:latin typeface="+mn-ea"/>
              </a:rPr>
              <a:t>博弈增强</a:t>
            </a:r>
            <a:r>
              <a:rPr lang="zh-CN" altLang="en-US" sz="2400" spc="-10" dirty="0">
                <a:latin typeface="+mn-ea"/>
              </a:rPr>
              <a:t>：围棋方格</a:t>
            </a:r>
            <a:r>
              <a:rPr lang="en-US" altLang="zh-CN" sz="2400" spc="-10" dirty="0">
                <a:latin typeface="+mn-ea"/>
              </a:rPr>
              <a:t>19</a:t>
            </a:r>
            <a:r>
              <a:rPr lang="zh-CN" altLang="en-US" sz="2400" spc="-10" dirty="0">
                <a:latin typeface="+mn-ea"/>
              </a:rPr>
              <a:t>*</a:t>
            </a:r>
            <a:r>
              <a:rPr lang="en-US" altLang="zh-CN" sz="2400" spc="-10" dirty="0">
                <a:latin typeface="+mn-ea"/>
              </a:rPr>
              <a:t>19=361</a:t>
            </a:r>
            <a:r>
              <a:rPr lang="zh-CN" altLang="en-US" sz="2400" spc="-10" dirty="0">
                <a:latin typeface="+mn-ea"/>
              </a:rPr>
              <a:t>，每天对弈</a:t>
            </a:r>
            <a:r>
              <a:rPr lang="en-US" altLang="zh-CN" sz="2400" spc="-10" dirty="0">
                <a:latin typeface="+mn-ea"/>
              </a:rPr>
              <a:t>200</a:t>
            </a:r>
            <a:r>
              <a:rPr lang="zh-CN" altLang="en-US" sz="2400" spc="-10" dirty="0">
                <a:latin typeface="+mn-ea"/>
              </a:rPr>
              <a:t>万场比赛</a:t>
            </a:r>
          </a:p>
        </p:txBody>
      </p:sp>
      <p:sp>
        <p:nvSpPr>
          <p:cNvPr id="34" name="矩形 33">
            <a:extLst>
              <a:ext uri="{FF2B5EF4-FFF2-40B4-BE49-F238E27FC236}">
                <a16:creationId xmlns:a16="http://schemas.microsoft.com/office/drawing/2014/main" id="{DEC15507-2F90-6948-8E60-5E19DEBC00E1}"/>
              </a:ext>
            </a:extLst>
          </p:cNvPr>
          <p:cNvSpPr/>
          <p:nvPr/>
        </p:nvSpPr>
        <p:spPr>
          <a:xfrm>
            <a:off x="651387" y="4383355"/>
            <a:ext cx="6537067" cy="941155"/>
          </a:xfrm>
          <a:prstGeom prst="rect">
            <a:avLst/>
          </a:prstGeom>
        </p:spPr>
        <p:txBody>
          <a:bodyPr wrap="square">
            <a:spAutoFit/>
          </a:bodyPr>
          <a:lstStyle/>
          <a:p>
            <a:pPr marL="342900" indent="-342900">
              <a:lnSpc>
                <a:spcPct val="120000"/>
              </a:lnSpc>
              <a:buFont typeface="Wingdings" pitchFamily="2" charset="2"/>
              <a:buChar char="ü"/>
            </a:pPr>
            <a:r>
              <a:rPr lang="zh-CN" altLang="en-US" sz="2400" b="1" spc="-10" dirty="0">
                <a:solidFill>
                  <a:srgbClr val="FF0000"/>
                </a:solidFill>
                <a:latin typeface="+mn-ea"/>
              </a:rPr>
              <a:t>模拟搜索</a:t>
            </a:r>
            <a:r>
              <a:rPr lang="zh-CN" altLang="en-US" sz="2400" spc="-10" dirty="0">
                <a:latin typeface="+mn-ea"/>
              </a:rPr>
              <a:t>：引入剪枝搜索，可移除不需要搜索的空间（</a:t>
            </a:r>
            <a:r>
              <a:rPr lang="en-US" altLang="zh-CN" sz="2400" spc="-10" dirty="0">
                <a:latin typeface="+mn-ea"/>
              </a:rPr>
              <a:t>alpha-beta</a:t>
            </a:r>
            <a:r>
              <a:rPr lang="zh-CN" altLang="en-US" sz="2400" spc="-10" dirty="0">
                <a:latin typeface="+mn-ea"/>
              </a:rPr>
              <a:t>剪枝搜索）。</a:t>
            </a:r>
          </a:p>
        </p:txBody>
      </p:sp>
      <p:graphicFrame>
        <p:nvGraphicFramePr>
          <p:cNvPr id="8" name="表格 7">
            <a:extLst>
              <a:ext uri="{FF2B5EF4-FFF2-40B4-BE49-F238E27FC236}">
                <a16:creationId xmlns:a16="http://schemas.microsoft.com/office/drawing/2014/main" id="{45EFCDDA-2A5B-C340-AF1D-DAF722FF599D}"/>
              </a:ext>
            </a:extLst>
          </p:cNvPr>
          <p:cNvGraphicFramePr>
            <a:graphicFrameLocks noGrp="1"/>
          </p:cNvGraphicFramePr>
          <p:nvPr>
            <p:extLst>
              <p:ext uri="{D42A27DB-BD31-4B8C-83A1-F6EECF244321}">
                <p14:modId xmlns:p14="http://schemas.microsoft.com/office/powerpoint/2010/main" val="2957440984"/>
              </p:ext>
            </p:extLst>
          </p:nvPr>
        </p:nvGraphicFramePr>
        <p:xfrm>
          <a:off x="7636689" y="2058600"/>
          <a:ext cx="4053288" cy="3291840"/>
        </p:xfrm>
        <a:graphic>
          <a:graphicData uri="http://schemas.openxmlformats.org/drawingml/2006/table">
            <a:tbl>
              <a:tblPr firstRow="1" bandRow="1">
                <a:tableStyleId>{5C22544A-7EE6-4342-B048-85BDC9FD1C3A}</a:tableStyleId>
              </a:tblPr>
              <a:tblGrid>
                <a:gridCol w="2026644">
                  <a:extLst>
                    <a:ext uri="{9D8B030D-6E8A-4147-A177-3AD203B41FA5}">
                      <a16:colId xmlns:a16="http://schemas.microsoft.com/office/drawing/2014/main" val="736140964"/>
                    </a:ext>
                  </a:extLst>
                </a:gridCol>
                <a:gridCol w="2026644">
                  <a:extLst>
                    <a:ext uri="{9D8B030D-6E8A-4147-A177-3AD203B41FA5}">
                      <a16:colId xmlns:a16="http://schemas.microsoft.com/office/drawing/2014/main" val="2515031906"/>
                    </a:ext>
                  </a:extLst>
                </a:gridCol>
              </a:tblGrid>
              <a:tr h="822960">
                <a:tc>
                  <a:txBody>
                    <a:bodyPr/>
                    <a:lstStyle/>
                    <a:p>
                      <a:pPr algn="ctr"/>
                      <a:r>
                        <a:rPr lang="en-US" altLang="zh-CN" sz="2400" dirty="0"/>
                        <a:t>AlphaGo</a:t>
                      </a:r>
                      <a:endParaRPr lang="zh-CN" altLang="en-US" sz="2400" dirty="0"/>
                    </a:p>
                  </a:txBody>
                  <a:tcPr anchor="ctr"/>
                </a:tc>
                <a:tc>
                  <a:txBody>
                    <a:bodyPr/>
                    <a:lstStyle/>
                    <a:p>
                      <a:pPr algn="ctr"/>
                      <a:r>
                        <a:rPr lang="zh-CN" altLang="en-US" sz="2400" dirty="0"/>
                        <a:t>李世石</a:t>
                      </a:r>
                    </a:p>
                  </a:txBody>
                  <a:tcPr anchor="ctr"/>
                </a:tc>
                <a:extLst>
                  <a:ext uri="{0D108BD9-81ED-4DB2-BD59-A6C34878D82A}">
                    <a16:rowId xmlns:a16="http://schemas.microsoft.com/office/drawing/2014/main" val="3481420553"/>
                  </a:ext>
                </a:extLst>
              </a:tr>
              <a:tr h="822960">
                <a:tc>
                  <a:txBody>
                    <a:bodyPr/>
                    <a:lstStyle/>
                    <a:p>
                      <a:pPr algn="ctr"/>
                      <a:r>
                        <a:rPr lang="en-US" altLang="zh-CN" sz="2400" dirty="0"/>
                        <a:t>1202</a:t>
                      </a:r>
                      <a:r>
                        <a:rPr lang="zh-CN" altLang="en-US" sz="2400" dirty="0"/>
                        <a:t>个</a:t>
                      </a:r>
                      <a:r>
                        <a:rPr lang="en-US" altLang="zh-CN" sz="2400" dirty="0"/>
                        <a:t>CPU</a:t>
                      </a:r>
                      <a:r>
                        <a:rPr lang="zh-CN" altLang="en-US" sz="2400" dirty="0"/>
                        <a:t>、</a:t>
                      </a:r>
                      <a:endParaRPr lang="en-US" altLang="zh-CN" sz="2400" dirty="0"/>
                    </a:p>
                    <a:p>
                      <a:pPr algn="ctr"/>
                      <a:r>
                        <a:rPr lang="en-US" altLang="zh-CN" sz="2400" dirty="0"/>
                        <a:t>176</a:t>
                      </a:r>
                      <a:r>
                        <a:rPr lang="zh-CN" altLang="en-US" sz="2400" dirty="0"/>
                        <a:t>个</a:t>
                      </a:r>
                      <a:r>
                        <a:rPr lang="en-US" altLang="zh-CN" sz="2400" dirty="0"/>
                        <a:t>GPU</a:t>
                      </a:r>
                      <a:endParaRPr lang="zh-CN" altLang="en-US" sz="2400" dirty="0"/>
                    </a:p>
                  </a:txBody>
                  <a:tcPr anchor="ctr"/>
                </a:tc>
                <a:tc>
                  <a:txBody>
                    <a:bodyPr/>
                    <a:lstStyle/>
                    <a:p>
                      <a:pPr algn="ctr"/>
                      <a:r>
                        <a:rPr lang="zh-CN" altLang="en-US" sz="2400" dirty="0"/>
                        <a:t>一个人脑</a:t>
                      </a:r>
                    </a:p>
                  </a:txBody>
                  <a:tcPr anchor="ctr"/>
                </a:tc>
                <a:extLst>
                  <a:ext uri="{0D108BD9-81ED-4DB2-BD59-A6C34878D82A}">
                    <a16:rowId xmlns:a16="http://schemas.microsoft.com/office/drawing/2014/main" val="2100807830"/>
                  </a:ext>
                </a:extLst>
              </a:tr>
              <a:tr h="822960">
                <a:tc>
                  <a:txBody>
                    <a:bodyPr/>
                    <a:lstStyle/>
                    <a:p>
                      <a:pPr algn="ctr"/>
                      <a:r>
                        <a:rPr lang="en-US" altLang="zh-CN" sz="2400" dirty="0"/>
                        <a:t>100+</a:t>
                      </a:r>
                      <a:r>
                        <a:rPr lang="zh-CN" altLang="en-US" sz="2400" dirty="0"/>
                        <a:t>科学家和工程师团队</a:t>
                      </a:r>
                    </a:p>
                  </a:txBody>
                  <a:tcPr anchor="ctr"/>
                </a:tc>
                <a:tc>
                  <a:txBody>
                    <a:bodyPr/>
                    <a:lstStyle/>
                    <a:p>
                      <a:pPr algn="ctr"/>
                      <a:r>
                        <a:rPr lang="zh-CN" altLang="en-US" sz="2400" dirty="0"/>
                        <a:t>李世石一人</a:t>
                      </a:r>
                    </a:p>
                  </a:txBody>
                  <a:tcPr anchor="ctr"/>
                </a:tc>
                <a:extLst>
                  <a:ext uri="{0D108BD9-81ED-4DB2-BD59-A6C34878D82A}">
                    <a16:rowId xmlns:a16="http://schemas.microsoft.com/office/drawing/2014/main" val="2559089221"/>
                  </a:ext>
                </a:extLst>
              </a:tr>
              <a:tr h="822960">
                <a:tc>
                  <a:txBody>
                    <a:bodyPr/>
                    <a:lstStyle/>
                    <a:p>
                      <a:pPr algn="ctr"/>
                      <a:r>
                        <a:rPr lang="zh-CN" altLang="en-US" sz="2400" dirty="0"/>
                        <a:t>洛杉矶一年的电量</a:t>
                      </a:r>
                    </a:p>
                  </a:txBody>
                  <a:tcPr anchor="ctr"/>
                </a:tc>
                <a:tc>
                  <a:txBody>
                    <a:bodyPr/>
                    <a:lstStyle/>
                    <a:p>
                      <a:pPr algn="ctr"/>
                      <a:r>
                        <a:rPr lang="zh-CN" altLang="en-US" sz="2400" dirty="0"/>
                        <a:t>一天</a:t>
                      </a:r>
                      <a:r>
                        <a:rPr lang="en-US" altLang="zh-CN" sz="2400" dirty="0"/>
                        <a:t>25</a:t>
                      </a:r>
                      <a:r>
                        <a:rPr lang="zh-CN" altLang="en-US" sz="2400" dirty="0"/>
                        <a:t>度电</a:t>
                      </a:r>
                    </a:p>
                  </a:txBody>
                  <a:tcPr anchor="ctr"/>
                </a:tc>
                <a:extLst>
                  <a:ext uri="{0D108BD9-81ED-4DB2-BD59-A6C34878D82A}">
                    <a16:rowId xmlns:a16="http://schemas.microsoft.com/office/drawing/2014/main" val="4178842492"/>
                  </a:ext>
                </a:extLst>
              </a:tr>
            </a:tbl>
          </a:graphicData>
        </a:graphic>
      </p:graphicFrame>
      <p:sp>
        <p:nvSpPr>
          <p:cNvPr id="35" name="矩形 34">
            <a:extLst>
              <a:ext uri="{FF2B5EF4-FFF2-40B4-BE49-F238E27FC236}">
                <a16:creationId xmlns:a16="http://schemas.microsoft.com/office/drawing/2014/main" id="{49F0BEFA-0A53-F74D-9A20-514E584DBCEA}"/>
              </a:ext>
            </a:extLst>
          </p:cNvPr>
          <p:cNvSpPr/>
          <p:nvPr/>
        </p:nvSpPr>
        <p:spPr>
          <a:xfrm>
            <a:off x="651387" y="5324510"/>
            <a:ext cx="11038590" cy="941155"/>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2400" spc="-10" dirty="0">
                <a:latin typeface="+mn-ea"/>
              </a:rPr>
              <a:t>李世石在第四局的第</a:t>
            </a:r>
            <a:r>
              <a:rPr lang="en-US" altLang="zh-CN" sz="2400" spc="-10" dirty="0">
                <a:latin typeface="+mn-ea"/>
              </a:rPr>
              <a:t>78</a:t>
            </a:r>
            <a:r>
              <a:rPr lang="zh-CN" altLang="en-US" sz="2400" spc="-10" dirty="0">
                <a:latin typeface="+mn-ea"/>
              </a:rPr>
              <a:t>步</a:t>
            </a:r>
            <a:r>
              <a:rPr lang="en-US" altLang="zh-CN" sz="2400" spc="-10" dirty="0">
                <a:latin typeface="+mn-ea"/>
              </a:rPr>
              <a:t>(God’s Touch): creativity defeats computational power(</a:t>
            </a:r>
            <a:r>
              <a:rPr lang="zh-CN" altLang="en-US" sz="2400" spc="-10" dirty="0">
                <a:latin typeface="+mn-ea"/>
              </a:rPr>
              <a:t>蒙特卡洛树搜索中地平线问题，</a:t>
            </a:r>
            <a:r>
              <a:rPr lang="en-US" altLang="zh-CN" sz="2400" b="1" spc="-10" dirty="0">
                <a:solidFill>
                  <a:srgbClr val="FF0000"/>
                </a:solidFill>
                <a:latin typeface="+mn-ea"/>
              </a:rPr>
              <a:t>horizon</a:t>
            </a:r>
            <a:r>
              <a:rPr lang="zh-CN" altLang="en-US" sz="2400" b="1" spc="-10" dirty="0">
                <a:solidFill>
                  <a:srgbClr val="FF0000"/>
                </a:solidFill>
                <a:latin typeface="+mn-ea"/>
              </a:rPr>
              <a:t> </a:t>
            </a:r>
            <a:r>
              <a:rPr lang="en-US" altLang="zh-CN" sz="2400" b="1" spc="-10" dirty="0">
                <a:solidFill>
                  <a:srgbClr val="FF0000"/>
                </a:solidFill>
                <a:latin typeface="+mn-ea"/>
              </a:rPr>
              <a:t>problem</a:t>
            </a:r>
            <a:r>
              <a:rPr lang="en-US" altLang="zh-CN" sz="2400" spc="-10" dirty="0">
                <a:latin typeface="+mn-ea"/>
              </a:rPr>
              <a:t>)</a:t>
            </a:r>
          </a:p>
        </p:txBody>
      </p:sp>
    </p:spTree>
    <p:extLst>
      <p:ext uri="{BB962C8B-B14F-4D97-AF65-F5344CB8AC3E}">
        <p14:creationId xmlns:p14="http://schemas.microsoft.com/office/powerpoint/2010/main" val="407269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10" name="文本框 119"/>
          <p:cNvSpPr txBox="1"/>
          <p:nvPr/>
        </p:nvSpPr>
        <p:spPr>
          <a:xfrm>
            <a:off x="341327" y="923466"/>
            <a:ext cx="11676501" cy="633187"/>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en-US" altLang="zh-CN" sz="3200" spc="-10" dirty="0" err="1">
                <a:latin typeface="+mn-ea"/>
              </a:rPr>
              <a:t>chatGPT</a:t>
            </a:r>
            <a:endParaRPr lang="en-US" altLang="zh-CN" sz="3200" spc="-10" dirty="0">
              <a:latin typeface="+mn-ea"/>
            </a:endParaRPr>
          </a:p>
        </p:txBody>
      </p:sp>
      <p:sp>
        <p:nvSpPr>
          <p:cNvPr id="24" name="矩形 23"/>
          <p:cNvSpPr/>
          <p:nvPr/>
        </p:nvSpPr>
        <p:spPr>
          <a:xfrm>
            <a:off x="389203" y="1499475"/>
            <a:ext cx="9625586" cy="497957"/>
          </a:xfrm>
          <a:prstGeom prst="rect">
            <a:avLst/>
          </a:prstGeom>
        </p:spPr>
        <p:txBody>
          <a:bodyPr wrap="square">
            <a:spAutoFit/>
          </a:bodyPr>
          <a:lstStyle/>
          <a:p>
            <a:pPr marL="285750" indent="-285750">
              <a:lnSpc>
                <a:spcPct val="120000"/>
              </a:lnSpc>
              <a:buFont typeface="Arial" panose="020B0604020202090204" pitchFamily="34" charset="0"/>
              <a:buChar char="•"/>
            </a:pPr>
            <a:r>
              <a:rPr lang="zh-CN" altLang="en-US" sz="2400" spc="-10" dirty="0">
                <a:latin typeface="+mn-ea"/>
              </a:rPr>
              <a:t>基于大规模预训练</a:t>
            </a:r>
            <a:r>
              <a:rPr lang="zh-CN" altLang="en-US" sz="2400" b="1" spc="-10" dirty="0">
                <a:solidFill>
                  <a:srgbClr val="FF0000"/>
                </a:solidFill>
                <a:latin typeface="+mn-ea"/>
              </a:rPr>
              <a:t>语言模型</a:t>
            </a:r>
            <a:r>
              <a:rPr lang="zh-CN" altLang="en-US" sz="2400" spc="-10" dirty="0">
                <a:latin typeface="+mn-ea"/>
              </a:rPr>
              <a:t>的</a:t>
            </a:r>
            <a:r>
              <a:rPr lang="zh-CN" altLang="en-US" sz="2400" b="1" spc="-10" dirty="0">
                <a:solidFill>
                  <a:srgbClr val="FF0000"/>
                </a:solidFill>
                <a:latin typeface="+mn-ea"/>
              </a:rPr>
              <a:t>对话系统</a:t>
            </a:r>
            <a:r>
              <a:rPr lang="zh-CN" altLang="en-US" sz="2400" spc="-10" dirty="0">
                <a:latin typeface="+mn-ea"/>
              </a:rPr>
              <a:t>，由</a:t>
            </a:r>
            <a:r>
              <a:rPr lang="en-US" altLang="zh-CN" sz="2400" spc="-10" dirty="0" err="1">
                <a:latin typeface="+mn-ea"/>
              </a:rPr>
              <a:t>OpenAI</a:t>
            </a:r>
            <a:r>
              <a:rPr lang="zh-CN" altLang="en-US" sz="2400" spc="-10" dirty="0">
                <a:latin typeface="+mn-ea"/>
              </a:rPr>
              <a:t>开发</a:t>
            </a:r>
            <a:endParaRPr lang="en-US" altLang="zh-CN" sz="2400" spc="-10" dirty="0">
              <a:latin typeface="+mn-ea"/>
            </a:endParaRPr>
          </a:p>
        </p:txBody>
      </p:sp>
      <p:sp>
        <p:nvSpPr>
          <p:cNvPr id="22" name="矩形 21"/>
          <p:cNvSpPr/>
          <p:nvPr/>
        </p:nvSpPr>
        <p:spPr>
          <a:xfrm>
            <a:off x="670556" y="1997432"/>
            <a:ext cx="10805164" cy="534035"/>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400" b="1" spc="-10" dirty="0">
                <a:solidFill>
                  <a:srgbClr val="FF0000"/>
                </a:solidFill>
                <a:latin typeface="+mn-ea"/>
              </a:rPr>
              <a:t>海量的数据</a:t>
            </a:r>
            <a:r>
              <a:rPr lang="zh-CN" altLang="en-US" sz="2400" spc="-10" dirty="0">
                <a:latin typeface="+mn-ea"/>
              </a:rPr>
              <a:t>和</a:t>
            </a:r>
            <a:r>
              <a:rPr lang="zh-CN" altLang="en-US" sz="2400" b="1" spc="-10" dirty="0">
                <a:solidFill>
                  <a:srgbClr val="FF0000"/>
                </a:solidFill>
                <a:latin typeface="+mn-ea"/>
              </a:rPr>
              <a:t>大量的参数</a:t>
            </a:r>
          </a:p>
        </p:txBody>
      </p:sp>
      <p:sp>
        <p:nvSpPr>
          <p:cNvPr id="15" name="矩形 14"/>
          <p:cNvSpPr/>
          <p:nvPr/>
        </p:nvSpPr>
        <p:spPr>
          <a:xfrm>
            <a:off x="372693" y="2959482"/>
            <a:ext cx="9625586" cy="497957"/>
          </a:xfrm>
          <a:prstGeom prst="rect">
            <a:avLst/>
          </a:prstGeom>
        </p:spPr>
        <p:txBody>
          <a:bodyPr wrap="square">
            <a:spAutoFit/>
          </a:bodyPr>
          <a:lstStyle/>
          <a:p>
            <a:pPr marL="285750" indent="-285750">
              <a:lnSpc>
                <a:spcPct val="120000"/>
              </a:lnSpc>
              <a:buFont typeface="Arial" panose="020B0604020202090204" pitchFamily="34" charset="0"/>
              <a:buChar char="•"/>
            </a:pPr>
            <a:r>
              <a:rPr lang="zh-CN" altLang="en-US" sz="2400" spc="-10" dirty="0">
                <a:latin typeface="+mn-ea"/>
              </a:rPr>
              <a:t>理解各种请求，使用</a:t>
            </a:r>
            <a:r>
              <a:rPr lang="zh-CN" altLang="en-US" sz="2400" b="1" spc="-10" dirty="0">
                <a:solidFill>
                  <a:srgbClr val="FF0000"/>
                </a:solidFill>
                <a:latin typeface="+mn-ea"/>
              </a:rPr>
              <a:t>不同语言</a:t>
            </a:r>
            <a:r>
              <a:rPr lang="zh-CN" altLang="en-US" sz="2400" spc="-10" dirty="0">
                <a:latin typeface="+mn-ea"/>
              </a:rPr>
              <a:t>有效沟通，回忆</a:t>
            </a:r>
            <a:r>
              <a:rPr lang="zh-CN" altLang="en-US" sz="2400" b="1" spc="-10" dirty="0">
                <a:solidFill>
                  <a:srgbClr val="FF0000"/>
                </a:solidFill>
                <a:latin typeface="+mn-ea"/>
              </a:rPr>
              <a:t>持续对话</a:t>
            </a:r>
            <a:r>
              <a:rPr lang="zh-CN" altLang="en-US" sz="2400" spc="-10" dirty="0">
                <a:latin typeface="+mn-ea"/>
              </a:rPr>
              <a:t>中的细节</a:t>
            </a:r>
            <a:endParaRPr lang="en-US" altLang="zh-CN" sz="2400" spc="-10" dirty="0">
              <a:latin typeface="+mn-ea"/>
            </a:endParaRPr>
          </a:p>
        </p:txBody>
      </p:sp>
      <p:sp>
        <p:nvSpPr>
          <p:cNvPr id="3" name="矩形 2"/>
          <p:cNvSpPr/>
          <p:nvPr/>
        </p:nvSpPr>
        <p:spPr>
          <a:xfrm>
            <a:off x="670556" y="2455758"/>
            <a:ext cx="11173782" cy="497957"/>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400" b="1" spc="-10" dirty="0">
                <a:solidFill>
                  <a:srgbClr val="FF0000"/>
                </a:solidFill>
                <a:latin typeface="+mn-ea"/>
              </a:rPr>
              <a:t>用户可使用</a:t>
            </a:r>
            <a:r>
              <a:rPr lang="zh-CN" altLang="en-US" sz="2400" spc="-10" dirty="0">
                <a:latin typeface="+mn-ea"/>
              </a:rPr>
              <a:t>：存在于</a:t>
            </a:r>
            <a:r>
              <a:rPr lang="zh-CN" altLang="en-US" sz="2400" b="1" spc="-10" dirty="0">
                <a:solidFill>
                  <a:srgbClr val="FF0000"/>
                </a:solidFill>
                <a:latin typeface="+mn-ea"/>
              </a:rPr>
              <a:t>云上</a:t>
            </a:r>
            <a:r>
              <a:rPr lang="zh-CN" altLang="en-US" sz="2400" spc="-10" dirty="0">
                <a:latin typeface="+mn-ea"/>
              </a:rPr>
              <a:t>，已经训练好了可以随时使用的人工智能模型。</a:t>
            </a:r>
          </a:p>
        </p:txBody>
      </p:sp>
      <p:sp>
        <p:nvSpPr>
          <p:cNvPr id="19" name="矩形 18"/>
          <p:cNvSpPr/>
          <p:nvPr/>
        </p:nvSpPr>
        <p:spPr>
          <a:xfrm>
            <a:off x="645155" y="3410501"/>
            <a:ext cx="9344233" cy="497957"/>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400" spc="-10" dirty="0">
                <a:latin typeface="+mn-ea"/>
              </a:rPr>
              <a:t>撰写文案、解数学题、编程、以莎士比亚的风格撰写诗歌 </a:t>
            </a:r>
            <a:r>
              <a:rPr lang="en-US" altLang="zh-CN" sz="2400" spc="-10" dirty="0">
                <a:latin typeface="+mn-ea"/>
              </a:rPr>
              <a:t>……</a:t>
            </a:r>
          </a:p>
        </p:txBody>
      </p:sp>
      <p:sp>
        <p:nvSpPr>
          <p:cNvPr id="21" name="矩形 20"/>
          <p:cNvSpPr/>
          <p:nvPr/>
        </p:nvSpPr>
        <p:spPr>
          <a:xfrm>
            <a:off x="670555" y="5203025"/>
            <a:ext cx="9344233" cy="497957"/>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400" spc="-10" dirty="0">
                <a:latin typeface="+mn-ea"/>
              </a:rPr>
              <a:t>拒绝有害请求：非法侵入网站。但是</a:t>
            </a:r>
            <a:r>
              <a:rPr lang="zh-CN" altLang="en-US" sz="2400" b="1" spc="-10" dirty="0">
                <a:solidFill>
                  <a:srgbClr val="FF0000"/>
                </a:solidFill>
                <a:latin typeface="+mn-ea"/>
              </a:rPr>
              <a:t>并非万无一失</a:t>
            </a:r>
            <a:r>
              <a:rPr lang="zh-CN" altLang="en-US" sz="2400" spc="-10" dirty="0">
                <a:latin typeface="+mn-ea"/>
              </a:rPr>
              <a:t>。</a:t>
            </a:r>
            <a:endParaRPr lang="en-US" altLang="zh-CN" sz="2400" spc="-10" dirty="0">
              <a:latin typeface="+mn-ea"/>
            </a:endParaRPr>
          </a:p>
        </p:txBody>
      </p:sp>
      <p:sp>
        <p:nvSpPr>
          <p:cNvPr id="33" name="矩形 32"/>
          <p:cNvSpPr/>
          <p:nvPr/>
        </p:nvSpPr>
        <p:spPr>
          <a:xfrm>
            <a:off x="653636" y="5682369"/>
            <a:ext cx="9344233" cy="497957"/>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400" b="1" spc="-10" dirty="0">
                <a:solidFill>
                  <a:srgbClr val="FF0000"/>
                </a:solidFill>
                <a:latin typeface="+mn-ea"/>
              </a:rPr>
              <a:t>正确使用</a:t>
            </a:r>
            <a:r>
              <a:rPr lang="en-US" altLang="zh-CN" sz="2400" b="1" spc="-10" dirty="0" err="1">
                <a:solidFill>
                  <a:srgbClr val="FF0000"/>
                </a:solidFill>
                <a:latin typeface="+mn-ea"/>
              </a:rPr>
              <a:t>chatGPT</a:t>
            </a:r>
            <a:r>
              <a:rPr lang="zh-CN" altLang="en-US" sz="2400" b="1" spc="-10" dirty="0">
                <a:solidFill>
                  <a:srgbClr val="FF0000"/>
                </a:solidFill>
                <a:latin typeface="+mn-ea"/>
              </a:rPr>
              <a:t>等人工智能技术！</a:t>
            </a:r>
            <a:endParaRPr lang="en-US" altLang="zh-CN" sz="2400" spc="-10" dirty="0">
              <a:latin typeface="+mn-ea"/>
            </a:endParaRPr>
          </a:p>
        </p:txBody>
      </p:sp>
      <p:sp>
        <p:nvSpPr>
          <p:cNvPr id="5" name="矩形 4"/>
          <p:cNvSpPr/>
          <p:nvPr>
            <p:custDataLst>
              <p:tags r:id="rId1"/>
            </p:custDataLst>
          </p:nvPr>
        </p:nvSpPr>
        <p:spPr>
          <a:xfrm>
            <a:off x="634365" y="3860165"/>
            <a:ext cx="10137775" cy="1420495"/>
          </a:xfrm>
          <a:prstGeom prst="rect">
            <a:avLst/>
          </a:prstGeom>
        </p:spPr>
        <p:txBody>
          <a:bodyPr wrap="square">
            <a:spAutoFit/>
          </a:bodyPr>
          <a:lstStyle/>
          <a:p>
            <a:pPr marL="342900" indent="-342900">
              <a:lnSpc>
                <a:spcPct val="120000"/>
              </a:lnSpc>
              <a:buFont typeface="Wingdings" panose="05000000000000000000" pitchFamily="2" charset="2"/>
              <a:buChar char="ü"/>
            </a:pPr>
            <a:r>
              <a:rPr lang="en-US" altLang="zh-CN" sz="2400" b="1" spc="-10" dirty="0">
                <a:solidFill>
                  <a:srgbClr val="FF0000"/>
                </a:solidFill>
                <a:latin typeface="+mn-ea"/>
              </a:rPr>
              <a:t>GPT4.0</a:t>
            </a:r>
            <a:r>
              <a:rPr lang="zh-CN" altLang="en-US" sz="2400" spc="-10" dirty="0">
                <a:latin typeface="+mn-ea"/>
              </a:rPr>
              <a:t>已经不再是简单的基于自然语言处理模型的文字问答，是一个</a:t>
            </a:r>
            <a:r>
              <a:rPr lang="zh-CN" altLang="en-US" sz="2400" b="1" spc="-10" dirty="0">
                <a:solidFill>
                  <a:srgbClr val="FF0000"/>
                </a:solidFill>
                <a:latin typeface="+mn-ea"/>
              </a:rPr>
              <a:t>多模态模型</a:t>
            </a:r>
            <a:r>
              <a:rPr lang="zh-CN" altLang="en-US" sz="2400" spc="-10" dirty="0">
                <a:latin typeface="+mn-ea"/>
              </a:rPr>
              <a:t>，可以完成看图作答、数据推理、分析图表等任务。司法考试</a:t>
            </a:r>
            <a:r>
              <a:rPr lang="zh-CN" altLang="en-US" sz="2400" b="1" spc="-10" dirty="0">
                <a:solidFill>
                  <a:srgbClr val="FF0000"/>
                </a:solidFill>
                <a:latin typeface="+mn-ea"/>
              </a:rPr>
              <a:t>前</a:t>
            </a:r>
            <a:r>
              <a:rPr lang="en-US" altLang="zh-CN" sz="2400" b="1" spc="-10" dirty="0">
                <a:solidFill>
                  <a:srgbClr val="FF0000"/>
                </a:solidFill>
                <a:latin typeface="+mn-ea"/>
              </a:rPr>
              <a:t>10%</a:t>
            </a:r>
            <a:r>
              <a:rPr lang="zh-CN" altLang="en-US" sz="2400" spc="-10" dirty="0">
                <a:latin typeface="+mn-ea"/>
              </a:rPr>
              <a:t>，</a:t>
            </a:r>
            <a:r>
              <a:rPr lang="en-US" altLang="zh-CN" sz="2400" spc="-10" dirty="0">
                <a:latin typeface="+mn-ea"/>
              </a:rPr>
              <a:t>SAT</a:t>
            </a:r>
            <a:r>
              <a:rPr lang="zh-CN" altLang="en-US" sz="2400" spc="-10" dirty="0">
                <a:latin typeface="+mn-ea"/>
              </a:rPr>
              <a:t>数学考试</a:t>
            </a:r>
            <a:r>
              <a:rPr lang="en-US" altLang="zh-CN" sz="2400" b="1" spc="-10" dirty="0">
                <a:solidFill>
                  <a:srgbClr val="FF0000"/>
                </a:solidFill>
                <a:latin typeface="+mn-ea"/>
              </a:rPr>
              <a:t>700/800</a:t>
            </a:r>
            <a:r>
              <a:rPr lang="zh-CN" altLang="en-US" sz="2400" spc="-10" dirty="0">
                <a:latin typeface="+mn-ea"/>
              </a:rPr>
              <a:t>，生物奥林匹克竞赛排名</a:t>
            </a:r>
            <a:r>
              <a:rPr lang="zh-CN" altLang="en-US" sz="2400" b="1" spc="-10" dirty="0">
                <a:solidFill>
                  <a:srgbClr val="FF0000"/>
                </a:solidFill>
                <a:latin typeface="+mn-ea"/>
              </a:rPr>
              <a:t>前</a:t>
            </a:r>
            <a:r>
              <a:rPr lang="en-US" altLang="zh-CN" sz="2400" b="1" spc="-10" dirty="0">
                <a:solidFill>
                  <a:srgbClr val="FF0000"/>
                </a:solidFill>
                <a:latin typeface="+mn-ea"/>
              </a:rPr>
              <a:t>1%</a:t>
            </a:r>
            <a:r>
              <a:rPr lang="en-US" altLang="zh-CN" sz="2400" spc="-10" dirty="0">
                <a:latin typeface="+mn-ea"/>
              </a:rPr>
              <a:t> </a:t>
            </a:r>
            <a:r>
              <a:rPr lang="zh-CN" altLang="en-US" sz="2400" spc="-10" dirty="0">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2" grpId="0"/>
      <p:bldP spid="15" grpId="0"/>
      <p:bldP spid="3" grpId="0"/>
      <p:bldP spid="19" grpId="0"/>
      <p:bldP spid="21" grpId="0"/>
      <p:bldP spid="33"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74428" y="990985"/>
            <a:ext cx="10528460" cy="1224118"/>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测验：一下哪个不属于机器学习发展史上里程碑式的“三盘棋”？</a:t>
            </a:r>
            <a:endParaRPr lang="en-US" altLang="zh-CN" sz="3200" spc="-10" dirty="0">
              <a:latin typeface="+mn-ea"/>
            </a:endParaRPr>
          </a:p>
        </p:txBody>
      </p:sp>
      <p:sp>
        <p:nvSpPr>
          <p:cNvPr id="5" name="文本框 119">
            <a:extLst>
              <a:ext uri="{FF2B5EF4-FFF2-40B4-BE49-F238E27FC236}">
                <a16:creationId xmlns:a16="http://schemas.microsoft.com/office/drawing/2014/main" id="{857B95A4-833C-F64A-984C-FD3DA7EDEF66}"/>
              </a:ext>
            </a:extLst>
          </p:cNvPr>
          <p:cNvSpPr txBox="1"/>
          <p:nvPr/>
        </p:nvSpPr>
        <p:spPr>
          <a:xfrm>
            <a:off x="680954" y="2557711"/>
            <a:ext cx="11115407"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a:t>
            </a:r>
            <a:r>
              <a:rPr lang="en-US" altLang="zh-CN" sz="3200" spc="-10" dirty="0">
                <a:latin typeface="+mn-ea"/>
              </a:rPr>
              <a:t>1952 </a:t>
            </a:r>
            <a:r>
              <a:rPr lang="zh-CN" altLang="en-US" sz="3200" spc="-10" dirty="0">
                <a:latin typeface="+mn-ea"/>
              </a:rPr>
              <a:t>年，</a:t>
            </a:r>
            <a:r>
              <a:rPr lang="en-US" altLang="zh-CN" sz="3200" spc="-10" dirty="0">
                <a:latin typeface="+mn-ea"/>
              </a:rPr>
              <a:t>Arthur Samuel</a:t>
            </a:r>
            <a:r>
              <a:rPr lang="zh-CN" altLang="en-US" sz="3200" spc="-10" dirty="0">
                <a:latin typeface="+mn-ea"/>
              </a:rPr>
              <a:t>设计的可学习的西洋跳棋程序</a:t>
            </a:r>
            <a:endParaRPr lang="en-US" altLang="zh-CN" sz="3200" spc="-10" dirty="0">
              <a:latin typeface="+mn-ea"/>
            </a:endParaRPr>
          </a:p>
        </p:txBody>
      </p:sp>
      <p:sp>
        <p:nvSpPr>
          <p:cNvPr id="6" name="文本框 119">
            <a:extLst>
              <a:ext uri="{FF2B5EF4-FFF2-40B4-BE49-F238E27FC236}">
                <a16:creationId xmlns:a16="http://schemas.microsoft.com/office/drawing/2014/main" id="{C1F5C4E4-B0B1-B845-835C-D077BA0FD4FB}"/>
              </a:ext>
            </a:extLst>
          </p:cNvPr>
          <p:cNvSpPr txBox="1"/>
          <p:nvPr/>
        </p:nvSpPr>
        <p:spPr>
          <a:xfrm>
            <a:off x="680954" y="3377498"/>
            <a:ext cx="10391082"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a:t>
            </a:r>
            <a:r>
              <a:rPr lang="en-US" altLang="zh-CN" sz="3200" spc="-10" dirty="0">
                <a:latin typeface="+mn-ea"/>
              </a:rPr>
              <a:t>1997</a:t>
            </a:r>
            <a:r>
              <a:rPr lang="zh-CN" altLang="en-US" sz="3200" spc="-10" dirty="0">
                <a:latin typeface="+mn-ea"/>
              </a:rPr>
              <a:t>年，打败棋王卡斯帕罗夫的国际象棋</a:t>
            </a:r>
            <a:r>
              <a:rPr lang="en-US" altLang="zh-CN" sz="3200" spc="-10" dirty="0">
                <a:latin typeface="+mn-ea"/>
              </a:rPr>
              <a:t>AI</a:t>
            </a:r>
            <a:r>
              <a:rPr lang="zh-CN" altLang="en-US" sz="3200" spc="-10" dirty="0">
                <a:latin typeface="+mn-ea"/>
              </a:rPr>
              <a:t>程序深蓝</a:t>
            </a:r>
            <a:endParaRPr lang="en-US" altLang="zh-CN" sz="3200" spc="-10" dirty="0">
              <a:latin typeface="+mn-ea"/>
            </a:endParaRPr>
          </a:p>
        </p:txBody>
      </p:sp>
      <p:sp>
        <p:nvSpPr>
          <p:cNvPr id="7" name="文本框 119">
            <a:extLst>
              <a:ext uri="{FF2B5EF4-FFF2-40B4-BE49-F238E27FC236}">
                <a16:creationId xmlns:a16="http://schemas.microsoft.com/office/drawing/2014/main" id="{CAF93AE9-4328-604F-B58A-45EFF1F7C356}"/>
              </a:ext>
            </a:extLst>
          </p:cNvPr>
          <p:cNvSpPr txBox="1"/>
          <p:nvPr/>
        </p:nvSpPr>
        <p:spPr>
          <a:xfrm>
            <a:off x="680954" y="4132503"/>
            <a:ext cx="10391082"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a:t>
            </a:r>
            <a:r>
              <a:rPr lang="en-US" altLang="zh-CN" sz="3200" spc="-10" dirty="0">
                <a:latin typeface="+mn-ea"/>
              </a:rPr>
              <a:t>1999</a:t>
            </a:r>
            <a:r>
              <a:rPr lang="zh-CN" altLang="en-US" sz="3200" spc="-10" dirty="0">
                <a:latin typeface="+mn-ea"/>
              </a:rPr>
              <a:t>年，打败世界桥牌冠军的桥牌</a:t>
            </a:r>
            <a:r>
              <a:rPr lang="en-US" altLang="zh-CN" sz="3200" spc="-10" dirty="0">
                <a:latin typeface="+mn-ea"/>
              </a:rPr>
              <a:t>AI</a:t>
            </a:r>
            <a:r>
              <a:rPr lang="zh-CN" altLang="en-US" sz="3200" spc="-10" dirty="0">
                <a:latin typeface="+mn-ea"/>
              </a:rPr>
              <a:t>程序</a:t>
            </a:r>
            <a:endParaRPr lang="en-US" altLang="zh-CN" sz="3200" spc="-10" dirty="0">
              <a:latin typeface="+mn-ea"/>
            </a:endParaRPr>
          </a:p>
        </p:txBody>
      </p:sp>
      <p:sp>
        <p:nvSpPr>
          <p:cNvPr id="8" name="文本框 119">
            <a:extLst>
              <a:ext uri="{FF2B5EF4-FFF2-40B4-BE49-F238E27FC236}">
                <a16:creationId xmlns:a16="http://schemas.microsoft.com/office/drawing/2014/main" id="{24553A77-705F-7F4B-81FB-5ADAFD8E67D4}"/>
              </a:ext>
            </a:extLst>
          </p:cNvPr>
          <p:cNvSpPr txBox="1"/>
          <p:nvPr/>
        </p:nvSpPr>
        <p:spPr>
          <a:xfrm>
            <a:off x="680954" y="4892646"/>
            <a:ext cx="10391082"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a:t>
            </a:r>
            <a:r>
              <a:rPr lang="en-US" altLang="zh-CN" sz="3200" spc="-10" dirty="0">
                <a:latin typeface="+mn-ea"/>
              </a:rPr>
              <a:t>2016</a:t>
            </a:r>
            <a:r>
              <a:rPr lang="zh-CN" altLang="en-US" sz="3200" spc="-10" dirty="0">
                <a:latin typeface="+mn-ea"/>
              </a:rPr>
              <a:t>年，战胜世界围棋冠军李世石的</a:t>
            </a:r>
            <a:r>
              <a:rPr lang="en-US" altLang="zh-CN" sz="3200" spc="-10" dirty="0">
                <a:latin typeface="+mn-ea"/>
              </a:rPr>
              <a:t>AlphaGo</a:t>
            </a:r>
          </a:p>
        </p:txBody>
      </p:sp>
      <p:sp>
        <p:nvSpPr>
          <p:cNvPr id="9" name="Text Box 314">
            <a:extLst>
              <a:ext uri="{FF2B5EF4-FFF2-40B4-BE49-F238E27FC236}">
                <a16:creationId xmlns:a16="http://schemas.microsoft.com/office/drawing/2014/main" id="{C3291319-4CE2-AA4D-AB17-7E90A0BB1010}"/>
              </a:ext>
            </a:extLst>
          </p:cNvPr>
          <p:cNvSpPr txBox="1">
            <a:spLocks noChangeArrowheads="1"/>
          </p:cNvSpPr>
          <p:nvPr/>
        </p:nvSpPr>
        <p:spPr bwMode="auto">
          <a:xfrm>
            <a:off x="0" y="4119828"/>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8606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74427" y="990985"/>
            <a:ext cx="10484509" cy="159966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 </a:t>
            </a:r>
            <a:r>
              <a:rPr lang="zh-CN" altLang="en-US" sz="2800" b="1" spc="-10" dirty="0">
                <a:solidFill>
                  <a:srgbClr val="C00000"/>
                </a:solidFill>
                <a:latin typeface="+mn-ea"/>
              </a:rPr>
              <a:t>机器学习无处不在</a:t>
            </a:r>
            <a:r>
              <a:rPr lang="zh-CN" altLang="en-US" sz="2800" spc="-10" dirty="0">
                <a:latin typeface="+mn-ea"/>
              </a:rPr>
              <a:t>，除了</a:t>
            </a:r>
            <a:r>
              <a:rPr lang="zh-CN" altLang="en-US" sz="2800" spc="-10" dirty="0">
                <a:solidFill>
                  <a:srgbClr val="7030A0"/>
                </a:solidFill>
                <a:latin typeface="+mn-ea"/>
              </a:rPr>
              <a:t>智能医疗辅助诊断</a:t>
            </a:r>
            <a:r>
              <a:rPr lang="zh-CN" altLang="en-US" sz="2800" spc="-10" dirty="0">
                <a:latin typeface="+mn-ea"/>
              </a:rPr>
              <a:t>、</a:t>
            </a:r>
            <a:r>
              <a:rPr lang="zh-CN" altLang="en-US" sz="2800" spc="-10" dirty="0">
                <a:solidFill>
                  <a:srgbClr val="7030A0"/>
                </a:solidFill>
                <a:latin typeface="+mn-ea"/>
              </a:rPr>
              <a:t>人脸识别</a:t>
            </a:r>
            <a:r>
              <a:rPr lang="zh-CN" altLang="en-US" sz="2800" spc="-10" dirty="0">
                <a:latin typeface="+mn-ea"/>
              </a:rPr>
              <a:t>、</a:t>
            </a:r>
            <a:r>
              <a:rPr lang="zh-CN" altLang="en-US" sz="2800" spc="-10" dirty="0">
                <a:solidFill>
                  <a:srgbClr val="7030A0"/>
                </a:solidFill>
                <a:latin typeface="+mn-ea"/>
              </a:rPr>
              <a:t>机器人</a:t>
            </a:r>
            <a:r>
              <a:rPr lang="zh-CN" altLang="en-US" sz="2800" spc="-10" dirty="0">
                <a:latin typeface="+mn-ea"/>
              </a:rPr>
              <a:t>等外，下面将从我们日常生活中的</a:t>
            </a:r>
            <a:r>
              <a:rPr lang="zh-CN" altLang="en-CN" sz="2800" spc="-10" dirty="0">
                <a:solidFill>
                  <a:srgbClr val="FF0000"/>
                </a:solidFill>
                <a:latin typeface="+mn-ea"/>
              </a:rPr>
              <a:t>衣</a:t>
            </a:r>
            <a:r>
              <a:rPr lang="zh-CN" altLang="en-US" sz="2800" spc="-10" dirty="0">
                <a:solidFill>
                  <a:srgbClr val="FF0000"/>
                </a:solidFill>
                <a:latin typeface="+mn-ea"/>
              </a:rPr>
              <a:t>、</a:t>
            </a:r>
            <a:r>
              <a:rPr lang="zh-CN" altLang="en-CN" sz="2800" spc="-10" dirty="0">
                <a:solidFill>
                  <a:srgbClr val="FF0000"/>
                </a:solidFill>
                <a:latin typeface="+mn-ea"/>
              </a:rPr>
              <a:t>食</a:t>
            </a:r>
            <a:r>
              <a:rPr lang="zh-CN" altLang="en-US" sz="2800" spc="-10" dirty="0">
                <a:solidFill>
                  <a:srgbClr val="FF0000"/>
                </a:solidFill>
                <a:latin typeface="+mn-ea"/>
              </a:rPr>
              <a:t>、</a:t>
            </a:r>
            <a:r>
              <a:rPr lang="zh-CN" altLang="en-CN" sz="2800" spc="-10" dirty="0">
                <a:solidFill>
                  <a:srgbClr val="FF0000"/>
                </a:solidFill>
                <a:latin typeface="+mn-ea"/>
              </a:rPr>
              <a:t>住</a:t>
            </a:r>
            <a:r>
              <a:rPr lang="zh-CN" altLang="en-US" sz="2800" spc="-10" dirty="0">
                <a:solidFill>
                  <a:srgbClr val="FF0000"/>
                </a:solidFill>
                <a:latin typeface="+mn-ea"/>
              </a:rPr>
              <a:t>、</a:t>
            </a:r>
            <a:r>
              <a:rPr lang="zh-CN" altLang="en-CN" sz="2800" spc="-10" dirty="0">
                <a:solidFill>
                  <a:srgbClr val="FF0000"/>
                </a:solidFill>
                <a:latin typeface="+mn-ea"/>
              </a:rPr>
              <a:t>行</a:t>
            </a:r>
            <a:r>
              <a:rPr lang="zh-CN" altLang="en-US" sz="2800" spc="-10" dirty="0">
                <a:solidFill>
                  <a:srgbClr val="FF0000"/>
                </a:solidFill>
                <a:latin typeface="+mn-ea"/>
              </a:rPr>
              <a:t>、</a:t>
            </a:r>
            <a:r>
              <a:rPr lang="zh-CN" altLang="en-CN" sz="2800" spc="-10" dirty="0">
                <a:solidFill>
                  <a:srgbClr val="FF0000"/>
                </a:solidFill>
                <a:latin typeface="+mn-ea"/>
              </a:rPr>
              <a:t>育</a:t>
            </a:r>
            <a:r>
              <a:rPr lang="zh-CN" altLang="en-US" sz="2800" spc="-10" dirty="0">
                <a:solidFill>
                  <a:srgbClr val="FF0000"/>
                </a:solidFill>
                <a:latin typeface="+mn-ea"/>
              </a:rPr>
              <a:t>、</a:t>
            </a:r>
            <a:r>
              <a:rPr lang="zh-CN" altLang="en-CN" sz="2800" spc="-10" dirty="0">
                <a:solidFill>
                  <a:srgbClr val="FF0000"/>
                </a:solidFill>
                <a:latin typeface="+mn-ea"/>
              </a:rPr>
              <a:t>乐</a:t>
            </a:r>
            <a:r>
              <a:rPr lang="en-US" altLang="zh-CN" sz="2800" spc="-10" dirty="0">
                <a:latin typeface="+mn-ea"/>
              </a:rPr>
              <a:t>6</a:t>
            </a:r>
            <a:r>
              <a:rPr lang="zh-CN" altLang="en-US" sz="2800" spc="-10" dirty="0">
                <a:latin typeface="+mn-ea"/>
              </a:rPr>
              <a:t>方面来举例说明</a:t>
            </a:r>
            <a:endParaRPr lang="en-US" altLang="zh-CN" sz="2800" spc="-10" dirty="0">
              <a:latin typeface="+mn-ea"/>
            </a:endParaRPr>
          </a:p>
        </p:txBody>
      </p:sp>
      <p:sp>
        <p:nvSpPr>
          <p:cNvPr id="5" name="文本框 119">
            <a:extLst>
              <a:ext uri="{FF2B5EF4-FFF2-40B4-BE49-F238E27FC236}">
                <a16:creationId xmlns:a16="http://schemas.microsoft.com/office/drawing/2014/main" id="{F9260F1B-80EE-FD47-A38C-FCE2E775FA7B}"/>
              </a:ext>
            </a:extLst>
          </p:cNvPr>
          <p:cNvSpPr txBox="1"/>
          <p:nvPr/>
        </p:nvSpPr>
        <p:spPr>
          <a:xfrm>
            <a:off x="974427" y="2965823"/>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衣</a:t>
            </a:r>
            <a:r>
              <a:rPr lang="en-US" altLang="zh-CN" sz="3200" spc="-10" dirty="0">
                <a:latin typeface="+mn-ea"/>
              </a:rPr>
              <a:t>【Yang Hu</a:t>
            </a:r>
            <a:r>
              <a:rPr lang="zh-CN" altLang="en-US" sz="3200" spc="-10" dirty="0">
                <a:latin typeface="+mn-ea"/>
              </a:rPr>
              <a:t> </a:t>
            </a:r>
            <a:r>
              <a:rPr lang="en-US" altLang="zh-CN" sz="3200" spc="-10" dirty="0">
                <a:latin typeface="+mn-ea"/>
              </a:rPr>
              <a:t>et</a:t>
            </a:r>
            <a:r>
              <a:rPr lang="zh-CN" altLang="en-US" sz="3200" spc="-10" dirty="0">
                <a:latin typeface="+mn-ea"/>
              </a:rPr>
              <a:t> </a:t>
            </a:r>
            <a:r>
              <a:rPr lang="en-US" altLang="zh-CN" sz="3200" spc="-10" dirty="0">
                <a:latin typeface="+mn-ea"/>
              </a:rPr>
              <a:t>al. 2015】</a:t>
            </a:r>
          </a:p>
        </p:txBody>
      </p:sp>
      <p:sp>
        <p:nvSpPr>
          <p:cNvPr id="7" name="文本框 119">
            <a:extLst>
              <a:ext uri="{FF2B5EF4-FFF2-40B4-BE49-F238E27FC236}">
                <a16:creationId xmlns:a16="http://schemas.microsoft.com/office/drawing/2014/main" id="{3222241C-7A45-E842-8152-C4446AFAF649}"/>
              </a:ext>
            </a:extLst>
          </p:cNvPr>
          <p:cNvSpPr txBox="1"/>
          <p:nvPr/>
        </p:nvSpPr>
        <p:spPr>
          <a:xfrm>
            <a:off x="2251077" y="3553290"/>
            <a:ext cx="6176643" cy="633187"/>
          </a:xfrm>
          <a:prstGeom prst="rect">
            <a:avLst/>
          </a:prstGeom>
          <a:noFill/>
        </p:spPr>
        <p:txBody>
          <a:bodyPr wrap="square" rtlCol="0">
            <a:spAutoFit/>
          </a:bodyPr>
          <a:lstStyle/>
          <a:p>
            <a:pPr>
              <a:lnSpc>
                <a:spcPct val="120000"/>
              </a:lnSpc>
            </a:pPr>
            <a:r>
              <a:rPr lang="zh-CN" altLang="en-US" sz="3200" spc="-10" dirty="0">
                <a:latin typeface="+mn-ea"/>
              </a:rPr>
              <a:t>如何准确预测用户的穿衣喜好？</a:t>
            </a:r>
            <a:endParaRPr lang="en-US" altLang="zh-CN" sz="3200" spc="-10" dirty="0">
              <a:latin typeface="+mn-ea"/>
            </a:endParaRPr>
          </a:p>
        </p:txBody>
      </p:sp>
      <p:sp>
        <p:nvSpPr>
          <p:cNvPr id="8" name="文本框 119">
            <a:extLst>
              <a:ext uri="{FF2B5EF4-FFF2-40B4-BE49-F238E27FC236}">
                <a16:creationId xmlns:a16="http://schemas.microsoft.com/office/drawing/2014/main" id="{33F55D3B-9FED-2747-B620-4B0B6ACBDC66}"/>
              </a:ext>
            </a:extLst>
          </p:cNvPr>
          <p:cNvSpPr txBox="1"/>
          <p:nvPr/>
        </p:nvSpPr>
        <p:spPr>
          <a:xfrm>
            <a:off x="2251077" y="4225803"/>
            <a:ext cx="6649084" cy="633187"/>
          </a:xfrm>
          <a:prstGeom prst="rect">
            <a:avLst/>
          </a:prstGeom>
          <a:noFill/>
        </p:spPr>
        <p:txBody>
          <a:bodyPr wrap="square" rtlCol="0">
            <a:spAutoFit/>
          </a:bodyPr>
          <a:lstStyle/>
          <a:p>
            <a:pPr>
              <a:lnSpc>
                <a:spcPct val="120000"/>
              </a:lnSpc>
            </a:pPr>
            <a:r>
              <a:rPr lang="zh-CN" altLang="en-US" sz="3200" spc="-10" dirty="0">
                <a:latin typeface="+mn-ea"/>
              </a:rPr>
              <a:t>大量用户发表的历史服饰搭配图片</a:t>
            </a:r>
            <a:endParaRPr lang="en-US" altLang="zh-CN" sz="3200" spc="-10" dirty="0">
              <a:latin typeface="+mn-ea"/>
            </a:endParaRPr>
          </a:p>
        </p:txBody>
      </p:sp>
      <p:sp>
        <p:nvSpPr>
          <p:cNvPr id="9" name="文本框 119">
            <a:extLst>
              <a:ext uri="{FF2B5EF4-FFF2-40B4-BE49-F238E27FC236}">
                <a16:creationId xmlns:a16="http://schemas.microsoft.com/office/drawing/2014/main" id="{BBA6B01B-0A38-E343-9AF0-448FE489DFD6}"/>
              </a:ext>
            </a:extLst>
          </p:cNvPr>
          <p:cNvSpPr txBox="1"/>
          <p:nvPr/>
        </p:nvSpPr>
        <p:spPr>
          <a:xfrm>
            <a:off x="2251077" y="4856262"/>
            <a:ext cx="5323203" cy="633187"/>
          </a:xfrm>
          <a:prstGeom prst="rect">
            <a:avLst/>
          </a:prstGeom>
          <a:noFill/>
        </p:spPr>
        <p:txBody>
          <a:bodyPr wrap="square" rtlCol="0">
            <a:spAutoFit/>
          </a:bodyPr>
          <a:lstStyle/>
          <a:p>
            <a:pPr>
              <a:lnSpc>
                <a:spcPct val="120000"/>
              </a:lnSpc>
            </a:pPr>
            <a:r>
              <a:rPr lang="zh-CN" altLang="en-US" sz="3200" spc="-10" dirty="0">
                <a:latin typeface="+mn-ea"/>
              </a:rPr>
              <a:t>推荐用户喜爱的服饰搭配</a:t>
            </a:r>
            <a:endParaRPr lang="en-US" altLang="zh-CN" sz="3200" spc="-10" dirty="0">
              <a:latin typeface="+mn-ea"/>
            </a:endParaRPr>
          </a:p>
        </p:txBody>
      </p:sp>
      <p:sp>
        <p:nvSpPr>
          <p:cNvPr id="10" name="文本框 119">
            <a:extLst>
              <a:ext uri="{FF2B5EF4-FFF2-40B4-BE49-F238E27FC236}">
                <a16:creationId xmlns:a16="http://schemas.microsoft.com/office/drawing/2014/main" id="{667FC744-EE40-8748-81A6-D1C00679EE00}"/>
              </a:ext>
            </a:extLst>
          </p:cNvPr>
          <p:cNvSpPr txBox="1"/>
          <p:nvPr/>
        </p:nvSpPr>
        <p:spPr>
          <a:xfrm>
            <a:off x="2251077" y="5550421"/>
            <a:ext cx="6039483" cy="633187"/>
          </a:xfrm>
          <a:prstGeom prst="rect">
            <a:avLst/>
          </a:prstGeom>
          <a:noFill/>
        </p:spPr>
        <p:txBody>
          <a:bodyPr wrap="square" rtlCol="0">
            <a:spAutoFit/>
          </a:bodyPr>
          <a:lstStyle/>
          <a:p>
            <a:pPr>
              <a:lnSpc>
                <a:spcPct val="120000"/>
              </a:lnSpc>
            </a:pPr>
            <a:r>
              <a:rPr lang="zh-CN" altLang="en-US" sz="3200" spc="-10" dirty="0">
                <a:latin typeface="+mn-ea"/>
              </a:rPr>
              <a:t>张量分解法、梯度推进法</a:t>
            </a:r>
            <a:endParaRPr lang="en-US" altLang="zh-CN" sz="3200" spc="-10" dirty="0">
              <a:latin typeface="+mn-ea"/>
            </a:endParaRPr>
          </a:p>
        </p:txBody>
      </p:sp>
      <p:pic>
        <p:nvPicPr>
          <p:cNvPr id="3" name="Picture 2">
            <a:extLst>
              <a:ext uri="{FF2B5EF4-FFF2-40B4-BE49-F238E27FC236}">
                <a16:creationId xmlns:a16="http://schemas.microsoft.com/office/drawing/2014/main" id="{2FD96185-36E4-C746-A90E-8D900CAE4968}"/>
              </a:ext>
            </a:extLst>
          </p:cNvPr>
          <p:cNvPicPr>
            <a:picLocks noChangeAspect="1"/>
          </p:cNvPicPr>
          <p:nvPr/>
        </p:nvPicPr>
        <p:blipFill>
          <a:blip r:embed="rId3"/>
          <a:stretch>
            <a:fillRect/>
          </a:stretch>
        </p:blipFill>
        <p:spPr>
          <a:xfrm>
            <a:off x="8611100" y="2574713"/>
            <a:ext cx="3168879" cy="2849282"/>
          </a:xfrm>
          <a:prstGeom prst="rect">
            <a:avLst/>
          </a:prstGeom>
        </p:spPr>
      </p:pic>
      <p:sp>
        <p:nvSpPr>
          <p:cNvPr id="13" name="文本框 119">
            <a:extLst>
              <a:ext uri="{FF2B5EF4-FFF2-40B4-BE49-F238E27FC236}">
                <a16:creationId xmlns:a16="http://schemas.microsoft.com/office/drawing/2014/main" id="{17E2C469-29B0-8548-8E13-98DE5786F8D1}"/>
              </a:ext>
            </a:extLst>
          </p:cNvPr>
          <p:cNvSpPr txBox="1"/>
          <p:nvPr/>
        </p:nvSpPr>
        <p:spPr>
          <a:xfrm>
            <a:off x="8512716" y="5435957"/>
            <a:ext cx="3365649" cy="799642"/>
          </a:xfrm>
          <a:prstGeom prst="rect">
            <a:avLst/>
          </a:prstGeom>
          <a:noFill/>
        </p:spPr>
        <p:txBody>
          <a:bodyPr wrap="square" rtlCol="0">
            <a:spAutoFit/>
          </a:bodyPr>
          <a:lstStyle/>
          <a:p>
            <a:pPr>
              <a:lnSpc>
                <a:spcPct val="120000"/>
              </a:lnSpc>
            </a:pPr>
            <a:r>
              <a:rPr lang="zh-CN" altLang="en-US" sz="2000" spc="-10" dirty="0">
                <a:solidFill>
                  <a:srgbClr val="7030A0"/>
                </a:solidFill>
                <a:latin typeface="+mn-ea"/>
              </a:rPr>
              <a:t>       时尚网站</a:t>
            </a:r>
            <a:r>
              <a:rPr lang="en-US" altLang="zh-CN" sz="2000" spc="-10" dirty="0">
                <a:solidFill>
                  <a:srgbClr val="7030A0"/>
                </a:solidFill>
                <a:latin typeface="+mn-ea"/>
              </a:rPr>
              <a:t>Polyvore</a:t>
            </a:r>
            <a:r>
              <a:rPr lang="zh-CN" altLang="en-US" sz="2000" spc="-10" dirty="0">
                <a:solidFill>
                  <a:srgbClr val="7030A0"/>
                </a:solidFill>
                <a:latin typeface="+mn-ea"/>
              </a:rPr>
              <a:t>上三位用户晒出的服饰</a:t>
            </a:r>
            <a:r>
              <a:rPr lang="zh-CN" altLang="en-CN" sz="2000" spc="-10" dirty="0">
                <a:solidFill>
                  <a:srgbClr val="7030A0"/>
                </a:solidFill>
                <a:latin typeface="+mn-ea"/>
              </a:rPr>
              <a:t>搭配</a:t>
            </a:r>
            <a:endParaRPr lang="en-US" altLang="zh-CN" sz="2000" spc="-10" dirty="0">
              <a:solidFill>
                <a:srgbClr val="7030A0"/>
              </a:solidFill>
              <a:latin typeface="+mn-ea"/>
            </a:endParaRPr>
          </a:p>
        </p:txBody>
      </p:sp>
      <p:sp>
        <p:nvSpPr>
          <p:cNvPr id="11" name="文本框 119">
            <a:extLst>
              <a:ext uri="{FF2B5EF4-FFF2-40B4-BE49-F238E27FC236}">
                <a16:creationId xmlns:a16="http://schemas.microsoft.com/office/drawing/2014/main" id="{592403CF-7D3D-E543-A136-D603652D5CCC}"/>
              </a:ext>
            </a:extLst>
          </p:cNvPr>
          <p:cNvSpPr txBox="1"/>
          <p:nvPr/>
        </p:nvSpPr>
        <p:spPr>
          <a:xfrm>
            <a:off x="929248" y="3514077"/>
            <a:ext cx="1315083"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endParaRPr lang="en-US" altLang="zh-CN" sz="3200" spc="-10" dirty="0">
              <a:latin typeface="+mn-ea"/>
            </a:endParaRPr>
          </a:p>
        </p:txBody>
      </p:sp>
      <p:sp>
        <p:nvSpPr>
          <p:cNvPr id="12" name="文本框 119">
            <a:extLst>
              <a:ext uri="{FF2B5EF4-FFF2-40B4-BE49-F238E27FC236}">
                <a16:creationId xmlns:a16="http://schemas.microsoft.com/office/drawing/2014/main" id="{6D20FA5E-6E86-8142-A7F0-FC13AD2B92DD}"/>
              </a:ext>
            </a:extLst>
          </p:cNvPr>
          <p:cNvSpPr txBox="1"/>
          <p:nvPr/>
        </p:nvSpPr>
        <p:spPr>
          <a:xfrm>
            <a:off x="945491" y="4222773"/>
            <a:ext cx="1736819"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数据：</a:t>
            </a:r>
            <a:endParaRPr lang="en-US" altLang="zh-CN" sz="3200" spc="-10" dirty="0">
              <a:latin typeface="+mn-ea"/>
            </a:endParaRPr>
          </a:p>
        </p:txBody>
      </p:sp>
      <p:sp>
        <p:nvSpPr>
          <p:cNvPr id="14" name="文本框 119">
            <a:extLst>
              <a:ext uri="{FF2B5EF4-FFF2-40B4-BE49-F238E27FC236}">
                <a16:creationId xmlns:a16="http://schemas.microsoft.com/office/drawing/2014/main" id="{C471B795-78EC-9C40-8F72-E7CE2581DD2A}"/>
              </a:ext>
            </a:extLst>
          </p:cNvPr>
          <p:cNvSpPr txBox="1"/>
          <p:nvPr/>
        </p:nvSpPr>
        <p:spPr>
          <a:xfrm>
            <a:off x="945491" y="4856262"/>
            <a:ext cx="1315083"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endParaRPr lang="en-US" altLang="zh-CN" sz="3200" spc="-10" dirty="0">
              <a:latin typeface="+mn-ea"/>
            </a:endParaRPr>
          </a:p>
        </p:txBody>
      </p:sp>
      <p:sp>
        <p:nvSpPr>
          <p:cNvPr id="15" name="文本框 119">
            <a:extLst>
              <a:ext uri="{FF2B5EF4-FFF2-40B4-BE49-F238E27FC236}">
                <a16:creationId xmlns:a16="http://schemas.microsoft.com/office/drawing/2014/main" id="{D24FAA1E-B535-5845-9E96-7990A09D4678}"/>
              </a:ext>
            </a:extLst>
          </p:cNvPr>
          <p:cNvSpPr txBox="1"/>
          <p:nvPr/>
        </p:nvSpPr>
        <p:spPr>
          <a:xfrm>
            <a:off x="929248" y="5549718"/>
            <a:ext cx="1558923"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endParaRPr lang="en-US" altLang="zh-CN" sz="3200" spc="-10" dirty="0">
              <a:latin typeface="+mn-ea"/>
            </a:endParaRPr>
          </a:p>
        </p:txBody>
      </p:sp>
    </p:spTree>
    <p:extLst>
      <p:ext uri="{BB962C8B-B14F-4D97-AF65-F5344CB8AC3E}">
        <p14:creationId xmlns:p14="http://schemas.microsoft.com/office/powerpoint/2010/main" val="2806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3" grpId="0"/>
      <p:bldP spid="11"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36938" cy="426497"/>
          </a:xfrm>
        </p:spPr>
        <p:txBody>
          <a:bodyPr/>
          <a:lstStyle/>
          <a:p>
            <a:pPr marL="0" indent="0">
              <a:buNone/>
            </a:pPr>
            <a:r>
              <a:rPr lang="zh-CN" altLang="en-US" sz="4000" dirty="0"/>
              <a:t>个人简介</a:t>
            </a:r>
            <a:r>
              <a:rPr lang="en-US" altLang="zh-CN" sz="4000" dirty="0"/>
              <a:t>-</a:t>
            </a:r>
            <a:r>
              <a:rPr lang="zh-CN" altLang="en-US" sz="4000" dirty="0"/>
              <a:t>代表性论文</a:t>
            </a:r>
          </a:p>
        </p:txBody>
      </p:sp>
      <p:sp>
        <p:nvSpPr>
          <p:cNvPr id="2" name="Text Box 4">
            <a:extLst>
              <a:ext uri="{FF2B5EF4-FFF2-40B4-BE49-F238E27FC236}">
                <a16:creationId xmlns:a16="http://schemas.microsoft.com/office/drawing/2014/main" id="{05731DB6-4515-CCB3-C7F7-DE983268B175}"/>
              </a:ext>
            </a:extLst>
          </p:cNvPr>
          <p:cNvSpPr txBox="1">
            <a:spLocks noChangeArrowheads="1"/>
          </p:cNvSpPr>
          <p:nvPr/>
        </p:nvSpPr>
        <p:spPr bwMode="auto">
          <a:xfrm>
            <a:off x="706662" y="1597729"/>
            <a:ext cx="10964638" cy="450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[1]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Stanley HE, Gao J. Breakdown of interdependent directed networks. </a:t>
            </a:r>
            <a:r>
              <a:rPr lang="en-US" sz="1600" b="1" i="1" kern="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Proceedings of the National Academy of Sciences</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2016, 113(5): 1138-43.</a:t>
            </a: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[2]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Li D, Ma M, Szymanski BK, Stanley HE, Gao J. Network resilience. </a:t>
            </a:r>
            <a:r>
              <a:rPr lang="en-US" sz="1600" b="1" i="1" kern="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Physics Reports</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2022, 971: 1-08. (</a:t>
            </a:r>
            <a:r>
              <a:rPr lang="en-US" sz="1600" b="1" kern="0" dirty="0" err="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影响因子</a:t>
            </a:r>
            <a:r>
              <a:rPr lang="zh-CN" altLang="en-US" sz="1600" b="1" kern="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kern="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30.51</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[3]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kern="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Lv</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M, Xu W. A possible quadruple point in networks of directed networks under targeted attacks. </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New Journal of Physics</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2023, 25(9): 093022.</a:t>
            </a: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[4] Xu W, Pan L,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Breakdown in interdependent directed networks under targeted attacks. </a:t>
            </a:r>
            <a:r>
              <a:rPr lang="en-US" sz="1600" b="1" i="1" kern="0" dirty="0" err="1">
                <a:solidFill>
                  <a:srgbClr val="0432FF"/>
                </a:solidFill>
                <a:latin typeface="Times New Roman" panose="02020603050405020304" pitchFamily="18" charset="0"/>
                <a:ea typeface="SimSun" panose="02010600030101010101" pitchFamily="2" charset="-122"/>
                <a:cs typeface="Times New Roman" panose="02020603050405020304" pitchFamily="18" charset="0"/>
              </a:rPr>
              <a:t>Europhysics</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 Letters</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2021, 133(6): 68004.</a:t>
            </a:r>
            <a:endParaRPr lang="en-CN" sz="1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[5] Wang W, Cai D,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Control capacity and bimodality in target control. </a:t>
            </a:r>
            <a:r>
              <a:rPr lang="en-US" sz="1600" b="1" i="1" kern="0" dirty="0" err="1">
                <a:solidFill>
                  <a:srgbClr val="0432FF"/>
                </a:solidFill>
                <a:latin typeface="Times New Roman" panose="02020603050405020304" pitchFamily="18" charset="0"/>
                <a:ea typeface="SimSun" panose="02010600030101010101" pitchFamily="2" charset="-122"/>
                <a:cs typeface="Times New Roman" panose="02020603050405020304" pitchFamily="18" charset="0"/>
              </a:rPr>
              <a:t>Europhysics</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 Letters</a:t>
            </a:r>
            <a:r>
              <a:rPr lang="en-US" sz="1600" kern="0" dirty="0">
                <a:latin typeface="Times New Roman" panose="02020603050405020304" pitchFamily="18" charset="0"/>
                <a:ea typeface="SimSun" panose="02010600030101010101" pitchFamily="2" charset="-122"/>
                <a:cs typeface="Times New Roman" panose="02020603050405020304" pitchFamily="18" charset="0"/>
              </a:rPr>
              <a:t>, </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2022,139(5): 51004.</a:t>
            </a:r>
            <a:r>
              <a:rPr lang="en-CN" sz="1600" kern="100" dirty="0">
                <a:effectLst/>
                <a:latin typeface="Times New Roman" panose="02020603050405020304" pitchFamily="18" charset="0"/>
                <a:ea typeface="SimSun" panose="02010600030101010101" pitchFamily="2" charset="-122"/>
                <a:cs typeface="Times New Roman" panose="02020603050405020304" pitchFamily="18" charset="0"/>
              </a:rPr>
              <a:t> </a:t>
            </a:r>
          </a:p>
          <a:p>
            <a:pPr>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[6]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Pan L, Stanley H E, Gao J. Controllability of giant connected components in a directed network. </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Physical Review E</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4: 042318, 2017 </a:t>
            </a:r>
          </a:p>
          <a:p>
            <a:pPr>
              <a:spcAft>
                <a:spcPts val="780"/>
              </a:spcAft>
            </a:pP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[7] </a:t>
            </a:r>
            <a:r>
              <a:rPr lang="en-US" sz="1600" b="1"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Liu 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Pan L, Stanley H E, Gao J. </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Multiple phase transitions in networks of directed networks. </a:t>
            </a:r>
            <a:r>
              <a:rPr lang="en-US" sz="1600" b="1" i="1" kern="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Physical Review E</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 99, 012312, 2019. </a:t>
            </a:r>
          </a:p>
          <a:p>
            <a:pPr>
              <a:spcAft>
                <a:spcPts val="780"/>
              </a:spcAft>
            </a:pP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[8] Liu</a:t>
            </a:r>
            <a:r>
              <a:rPr lang="zh-CN" alt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X</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Xu Y, Xu M, Deng W, Pan L, Ng A KY. Two-Hop Biconnected Components in the Global Liner Shipping Network Reveal International Trade Statuses. </a:t>
            </a:r>
            <a:r>
              <a:rPr lang="en-US" sz="1600" b="1" i="1" kern="0" dirty="0">
                <a:solidFill>
                  <a:srgbClr val="0432FF"/>
                </a:solidFill>
                <a:effectLst/>
                <a:latin typeface="Times New Roman" panose="02020603050405020304" pitchFamily="18" charset="0"/>
                <a:ea typeface="SimSun" panose="02010600030101010101" pitchFamily="2" charset="-122"/>
                <a:cs typeface="Times New Roman" panose="02020603050405020304" pitchFamily="18" charset="0"/>
              </a:rPr>
              <a:t>IEEE Transactions on Network Science and Engineering</a:t>
            </a:r>
            <a:r>
              <a:rPr lang="en-US" sz="1600" kern="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2022, </a:t>
            </a:r>
            <a:r>
              <a:rPr lang="en-US"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10(3): </a:t>
            </a:r>
            <a:r>
              <a:rPr lang="en-CN" sz="1600" kern="0" dirty="0">
                <a:solidFill>
                  <a:srgbClr val="222222"/>
                </a:solidFill>
                <a:latin typeface="Times New Roman" panose="02020603050405020304" pitchFamily="18" charset="0"/>
                <a:ea typeface="SimSun" panose="02010600030101010101" pitchFamily="2" charset="-122"/>
                <a:cs typeface="Times New Roman" panose="02020603050405020304" pitchFamily="18" charset="0"/>
              </a:rPr>
              <a:t>1564-1574.</a:t>
            </a:r>
          </a:p>
        </p:txBody>
      </p:sp>
      <p:sp>
        <p:nvSpPr>
          <p:cNvPr id="11" name="TextBox 10">
            <a:extLst>
              <a:ext uri="{FF2B5EF4-FFF2-40B4-BE49-F238E27FC236}">
                <a16:creationId xmlns:a16="http://schemas.microsoft.com/office/drawing/2014/main" id="{5584CF31-28F9-CF72-0383-F68CFB358336}"/>
              </a:ext>
            </a:extLst>
          </p:cNvPr>
          <p:cNvSpPr txBox="1"/>
          <p:nvPr/>
        </p:nvSpPr>
        <p:spPr>
          <a:xfrm>
            <a:off x="566962" y="1041182"/>
            <a:ext cx="6096000" cy="461665"/>
          </a:xfrm>
          <a:prstGeom prst="rect">
            <a:avLst/>
          </a:prstGeom>
          <a:noFill/>
        </p:spPr>
        <p:txBody>
          <a:bodyPr wrap="square">
            <a:spAutoFit/>
          </a:bodyPr>
          <a:lstStyle/>
          <a:p>
            <a:pPr marL="285750" indent="-285750">
              <a:buFont typeface="Wingdings" pitchFamily="2" charset="2"/>
              <a:buChar char="Ø"/>
            </a:pPr>
            <a:r>
              <a:rPr lang="zh-CN" altLang="en-US" sz="2400" b="1" dirty="0">
                <a:latin typeface="微软雅黑" panose="020B0503020204020204" pitchFamily="34" charset="-122"/>
                <a:ea typeface="微软雅黑" panose="020B0503020204020204" pitchFamily="34" charset="-122"/>
              </a:rPr>
              <a:t>复杂网络鲁棒性与可控性研究</a:t>
            </a:r>
            <a:endParaRPr lang="en-CN" sz="2400" dirty="0"/>
          </a:p>
        </p:txBody>
      </p:sp>
    </p:spTree>
    <p:extLst>
      <p:ext uri="{BB962C8B-B14F-4D97-AF65-F5344CB8AC3E}">
        <p14:creationId xmlns:p14="http://schemas.microsoft.com/office/powerpoint/2010/main" val="2816568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853745" y="1090725"/>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食</a:t>
            </a:r>
            <a:r>
              <a:rPr lang="en-US" altLang="zh-CN" sz="3200" spc="-10" dirty="0">
                <a:latin typeface="+mn-ea"/>
              </a:rPr>
              <a:t>【 </a:t>
            </a:r>
            <a:r>
              <a:rPr lang="en-US" altLang="zh-CN" sz="3200" spc="-10" dirty="0" err="1">
                <a:latin typeface="+mn-ea"/>
              </a:rPr>
              <a:t>Sadilek</a:t>
            </a:r>
            <a:r>
              <a:rPr lang="zh-CN" altLang="en-US" sz="3200" spc="-10" dirty="0">
                <a:latin typeface="+mn-ea"/>
              </a:rPr>
              <a:t> </a:t>
            </a:r>
            <a:r>
              <a:rPr lang="en-US" altLang="zh-CN" sz="3200" spc="-10" dirty="0">
                <a:latin typeface="+mn-ea"/>
              </a:rPr>
              <a:t>et</a:t>
            </a:r>
            <a:r>
              <a:rPr lang="zh-CN" altLang="en-US" sz="3200" spc="-10" dirty="0">
                <a:latin typeface="+mn-ea"/>
              </a:rPr>
              <a:t> </a:t>
            </a:r>
            <a:r>
              <a:rPr lang="en-US" altLang="zh-CN" sz="3200" spc="-10" dirty="0">
                <a:latin typeface="+mn-ea"/>
              </a:rPr>
              <a:t>al. 2013】</a:t>
            </a:r>
          </a:p>
        </p:txBody>
      </p:sp>
      <p:sp>
        <p:nvSpPr>
          <p:cNvPr id="6" name="文本框 119">
            <a:extLst>
              <a:ext uri="{FF2B5EF4-FFF2-40B4-BE49-F238E27FC236}">
                <a16:creationId xmlns:a16="http://schemas.microsoft.com/office/drawing/2014/main" id="{546F901E-F743-A841-A20E-B59AC80C4381}"/>
              </a:ext>
            </a:extLst>
          </p:cNvPr>
          <p:cNvSpPr txBox="1"/>
          <p:nvPr/>
        </p:nvSpPr>
        <p:spPr>
          <a:xfrm>
            <a:off x="566961" y="5411652"/>
            <a:ext cx="11288098" cy="941155"/>
          </a:xfrm>
          <a:prstGeom prst="rect">
            <a:avLst/>
          </a:prstGeom>
          <a:noFill/>
        </p:spPr>
        <p:txBody>
          <a:bodyPr wrap="square" rtlCol="0">
            <a:spAutoFit/>
          </a:bodyPr>
          <a:lstStyle/>
          <a:p>
            <a:pPr>
              <a:lnSpc>
                <a:spcPct val="120000"/>
              </a:lnSpc>
            </a:pPr>
            <a:r>
              <a:rPr lang="en-US" altLang="zh-CN" sz="2400" spc="-10" dirty="0">
                <a:latin typeface="+mn-ea"/>
              </a:rPr>
              <a:t>Adam </a:t>
            </a:r>
            <a:r>
              <a:rPr lang="en-US" altLang="zh-CN" sz="2400" spc="-10" dirty="0" err="1">
                <a:latin typeface="+mn-ea"/>
              </a:rPr>
              <a:t>Sadilek</a:t>
            </a:r>
            <a:r>
              <a:rPr lang="zh-CN" altLang="en-US" sz="2400" spc="-10" dirty="0">
                <a:latin typeface="+mn-ea"/>
              </a:rPr>
              <a:t> </a:t>
            </a:r>
            <a:r>
              <a:rPr lang="en-US" altLang="zh-CN" sz="2400" spc="-10" dirty="0">
                <a:latin typeface="+mn-ea"/>
              </a:rPr>
              <a:t>et</a:t>
            </a:r>
            <a:r>
              <a:rPr lang="zh-CN" altLang="en-US" sz="2400" spc="-10" dirty="0">
                <a:latin typeface="+mn-ea"/>
              </a:rPr>
              <a:t> </a:t>
            </a:r>
            <a:r>
              <a:rPr lang="en-US" altLang="zh-CN" sz="2400" spc="-10" dirty="0">
                <a:latin typeface="+mn-ea"/>
              </a:rPr>
              <a:t>al. </a:t>
            </a:r>
            <a:r>
              <a:rPr lang="en-US" altLang="zh-CN" sz="2400" b="1" spc="-10" dirty="0" err="1">
                <a:solidFill>
                  <a:schemeClr val="accent1"/>
                </a:solidFill>
                <a:latin typeface="+mn-ea"/>
              </a:rPr>
              <a:t>nEmesis</a:t>
            </a:r>
            <a:r>
              <a:rPr lang="en-US" altLang="zh-CN" sz="2400" b="1" spc="-10" dirty="0">
                <a:solidFill>
                  <a:schemeClr val="accent1"/>
                </a:solidFill>
                <a:latin typeface="+mn-ea"/>
              </a:rPr>
              <a:t>: Which Restaurants Should You Avoid Today? </a:t>
            </a:r>
            <a:r>
              <a:rPr lang="en-US" altLang="zh-CN" sz="2400" i="1" spc="-10" dirty="0">
                <a:latin typeface="+mn-ea"/>
              </a:rPr>
              <a:t>First AAAI Conference on Human Computation and Crowdsourcing</a:t>
            </a:r>
            <a:r>
              <a:rPr lang="en-US" altLang="zh-CN" sz="2400" spc="-10" dirty="0">
                <a:latin typeface="+mn-ea"/>
              </a:rPr>
              <a:t>, 2013 </a:t>
            </a:r>
          </a:p>
        </p:txBody>
      </p:sp>
      <p:sp>
        <p:nvSpPr>
          <p:cNvPr id="8" name="文本框 119">
            <a:extLst>
              <a:ext uri="{FF2B5EF4-FFF2-40B4-BE49-F238E27FC236}">
                <a16:creationId xmlns:a16="http://schemas.microsoft.com/office/drawing/2014/main" id="{53DA7DEC-4AAB-7049-BE8B-CE2DBF9DF349}"/>
              </a:ext>
            </a:extLst>
          </p:cNvPr>
          <p:cNvSpPr txBox="1"/>
          <p:nvPr/>
        </p:nvSpPr>
        <p:spPr>
          <a:xfrm>
            <a:off x="566961" y="1834477"/>
            <a:ext cx="7410580"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外出就餐，怎么避免食物中毒？</a:t>
            </a:r>
            <a:endParaRPr lang="en-US" altLang="zh-CN" sz="3200" spc="-10" dirty="0">
              <a:latin typeface="+mn-ea"/>
            </a:endParaRPr>
          </a:p>
        </p:txBody>
      </p:sp>
      <p:sp>
        <p:nvSpPr>
          <p:cNvPr id="9" name="文本框 119">
            <a:extLst>
              <a:ext uri="{FF2B5EF4-FFF2-40B4-BE49-F238E27FC236}">
                <a16:creationId xmlns:a16="http://schemas.microsoft.com/office/drawing/2014/main" id="{F96C4215-06DC-7F48-B7C1-F90282138B17}"/>
              </a:ext>
            </a:extLst>
          </p:cNvPr>
          <p:cNvSpPr txBox="1"/>
          <p:nvPr/>
        </p:nvSpPr>
        <p:spPr>
          <a:xfrm>
            <a:off x="566961" y="2629652"/>
            <a:ext cx="10484509"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en-US" altLang="zh-CN" sz="3200" spc="-10" dirty="0">
                <a:latin typeface="+mn-ea"/>
              </a:rPr>
              <a:t>Twitter</a:t>
            </a:r>
            <a:r>
              <a:rPr lang="zh-CN" altLang="en-US" sz="3200" spc="-10" dirty="0">
                <a:latin typeface="+mn-ea"/>
              </a:rPr>
              <a:t>消息</a:t>
            </a:r>
            <a:r>
              <a:rPr lang="en-US" altLang="zh-CN" sz="3200" spc="-10" dirty="0">
                <a:latin typeface="+mn-ea"/>
              </a:rPr>
              <a:t>+</a:t>
            </a:r>
            <a:r>
              <a:rPr lang="zh-CN" altLang="en-US" sz="3200" spc="-10" dirty="0">
                <a:latin typeface="+mn-ea"/>
              </a:rPr>
              <a:t>位置信息</a:t>
            </a:r>
            <a:endParaRPr lang="en-US" altLang="zh-CN" sz="3200" spc="-10" dirty="0">
              <a:latin typeface="+mn-ea"/>
            </a:endParaRPr>
          </a:p>
        </p:txBody>
      </p:sp>
      <p:sp>
        <p:nvSpPr>
          <p:cNvPr id="10" name="文本框 119">
            <a:extLst>
              <a:ext uri="{FF2B5EF4-FFF2-40B4-BE49-F238E27FC236}">
                <a16:creationId xmlns:a16="http://schemas.microsoft.com/office/drawing/2014/main" id="{5A945443-DC17-A246-B051-CF6B95079F93}"/>
              </a:ext>
            </a:extLst>
          </p:cNvPr>
          <p:cNvSpPr txBox="1"/>
          <p:nvPr/>
        </p:nvSpPr>
        <p:spPr>
          <a:xfrm>
            <a:off x="566961" y="3429000"/>
            <a:ext cx="7060755" cy="1224118"/>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实时预测某餐馆发生食物中毒的概率</a:t>
            </a:r>
            <a:endParaRPr lang="en-US" altLang="zh-CN" sz="3200" spc="-10" dirty="0">
              <a:latin typeface="+mn-ea"/>
            </a:endParaRPr>
          </a:p>
        </p:txBody>
      </p:sp>
      <p:pic>
        <p:nvPicPr>
          <p:cNvPr id="2" name="Picture 1">
            <a:extLst>
              <a:ext uri="{FF2B5EF4-FFF2-40B4-BE49-F238E27FC236}">
                <a16:creationId xmlns:a16="http://schemas.microsoft.com/office/drawing/2014/main" id="{0AF11B7F-71EC-E84A-9260-F506E4134836}"/>
              </a:ext>
            </a:extLst>
          </p:cNvPr>
          <p:cNvPicPr>
            <a:picLocks noChangeAspect="1"/>
          </p:cNvPicPr>
          <p:nvPr/>
        </p:nvPicPr>
        <p:blipFill rotWithShape="1">
          <a:blip r:embed="rId3"/>
          <a:srcRect l="10175"/>
          <a:stretch/>
        </p:blipFill>
        <p:spPr>
          <a:xfrm>
            <a:off x="7780161" y="1459420"/>
            <a:ext cx="4074898" cy="2522305"/>
          </a:xfrm>
          <a:prstGeom prst="rect">
            <a:avLst/>
          </a:prstGeom>
        </p:spPr>
      </p:pic>
      <p:sp>
        <p:nvSpPr>
          <p:cNvPr id="12" name="文本框 119">
            <a:extLst>
              <a:ext uri="{FF2B5EF4-FFF2-40B4-BE49-F238E27FC236}">
                <a16:creationId xmlns:a16="http://schemas.microsoft.com/office/drawing/2014/main" id="{07532C41-F7D7-704B-A06E-8AE2348A40C6}"/>
              </a:ext>
            </a:extLst>
          </p:cNvPr>
          <p:cNvSpPr txBox="1"/>
          <p:nvPr/>
        </p:nvSpPr>
        <p:spPr>
          <a:xfrm>
            <a:off x="566961" y="4702419"/>
            <a:ext cx="7060755"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r>
              <a:rPr lang="en-US" altLang="zh-CN" sz="3200" spc="-10" dirty="0">
                <a:latin typeface="+mn-ea"/>
              </a:rPr>
              <a:t>SVM+</a:t>
            </a:r>
            <a:r>
              <a:rPr lang="zh-CN" altLang="en-US" sz="3200" spc="-10" dirty="0">
                <a:latin typeface="+mn-ea"/>
              </a:rPr>
              <a:t>主动学习</a:t>
            </a:r>
            <a:endParaRPr lang="en-US" altLang="zh-CN" sz="3200" spc="-10" dirty="0">
              <a:latin typeface="+mn-ea"/>
            </a:endParaRPr>
          </a:p>
        </p:txBody>
      </p:sp>
      <p:sp>
        <p:nvSpPr>
          <p:cNvPr id="13" name="文本框 119">
            <a:extLst>
              <a:ext uri="{FF2B5EF4-FFF2-40B4-BE49-F238E27FC236}">
                <a16:creationId xmlns:a16="http://schemas.microsoft.com/office/drawing/2014/main" id="{0139CD0E-1DD5-5E40-8B4F-C78D3DC7BFD7}"/>
              </a:ext>
            </a:extLst>
          </p:cNvPr>
          <p:cNvSpPr txBox="1"/>
          <p:nvPr/>
        </p:nvSpPr>
        <p:spPr>
          <a:xfrm>
            <a:off x="7760519" y="4099487"/>
            <a:ext cx="4340507" cy="1168974"/>
          </a:xfrm>
          <a:prstGeom prst="rect">
            <a:avLst/>
          </a:prstGeom>
          <a:noFill/>
        </p:spPr>
        <p:txBody>
          <a:bodyPr wrap="square" rtlCol="0">
            <a:spAutoFit/>
          </a:bodyPr>
          <a:lstStyle/>
          <a:p>
            <a:pPr>
              <a:lnSpc>
                <a:spcPct val="120000"/>
              </a:lnSpc>
            </a:pPr>
            <a:r>
              <a:rPr lang="zh-CN" altLang="en-US" sz="2000" spc="-10" dirty="0">
                <a:solidFill>
                  <a:srgbClr val="7030A0"/>
                </a:solidFill>
                <a:latin typeface="+mn-ea"/>
              </a:rPr>
              <a:t>       纽约某街区餐馆发生</a:t>
            </a:r>
            <a:r>
              <a:rPr lang="zh-CN" altLang="en-CN" sz="2000" spc="-10" dirty="0">
                <a:solidFill>
                  <a:srgbClr val="7030A0"/>
                </a:solidFill>
                <a:latin typeface="+mn-ea"/>
              </a:rPr>
              <a:t>事物</a:t>
            </a:r>
            <a:r>
              <a:rPr lang="zh-CN" altLang="en-US" sz="2000" spc="-10" dirty="0">
                <a:solidFill>
                  <a:srgbClr val="7030A0"/>
                </a:solidFill>
                <a:latin typeface="+mn-ea"/>
              </a:rPr>
              <a:t>中毒的概率分布图，绿色表示发生概率低，红色表示发生概率高</a:t>
            </a:r>
            <a:endParaRPr lang="en-US" altLang="zh-CN" sz="2000" spc="-10" dirty="0">
              <a:solidFill>
                <a:srgbClr val="7030A0"/>
              </a:solidFill>
              <a:latin typeface="+mn-ea"/>
            </a:endParaRPr>
          </a:p>
        </p:txBody>
      </p:sp>
    </p:spTree>
    <p:extLst>
      <p:ext uri="{BB962C8B-B14F-4D97-AF65-F5344CB8AC3E}">
        <p14:creationId xmlns:p14="http://schemas.microsoft.com/office/powerpoint/2010/main" val="98247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637583" y="997277"/>
            <a:ext cx="11643156"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住</a:t>
            </a:r>
            <a:r>
              <a:rPr lang="en-US" altLang="zh-CN" sz="3200" spc="-10" dirty="0">
                <a:latin typeface="+mn-ea"/>
              </a:rPr>
              <a:t>【Park</a:t>
            </a:r>
            <a:r>
              <a:rPr lang="zh-CN" altLang="en-US" sz="3200" spc="-10" dirty="0">
                <a:latin typeface="+mn-ea"/>
              </a:rPr>
              <a:t> </a:t>
            </a:r>
            <a:r>
              <a:rPr lang="en-US" altLang="zh-CN" sz="3200" spc="-10" dirty="0">
                <a:latin typeface="+mn-ea"/>
              </a:rPr>
              <a:t>et al. </a:t>
            </a:r>
            <a:r>
              <a:rPr lang="en-US" altLang="zh-CN" sz="3200" i="1" spc="-10" dirty="0">
                <a:latin typeface="+mn-ea"/>
              </a:rPr>
              <a:t>Expert Systems with Applications</a:t>
            </a:r>
            <a:r>
              <a:rPr lang="en-US" altLang="zh-CN" sz="3200" spc="-10" dirty="0">
                <a:latin typeface="+mn-ea"/>
              </a:rPr>
              <a:t>, 2015】</a:t>
            </a:r>
          </a:p>
        </p:txBody>
      </p:sp>
      <p:sp>
        <p:nvSpPr>
          <p:cNvPr id="6" name="文本框 119">
            <a:extLst>
              <a:ext uri="{FF2B5EF4-FFF2-40B4-BE49-F238E27FC236}">
                <a16:creationId xmlns:a16="http://schemas.microsoft.com/office/drawing/2014/main" id="{4BE9BF28-A29F-4F44-80AD-916C6BE26F22}"/>
              </a:ext>
            </a:extLst>
          </p:cNvPr>
          <p:cNvSpPr txBox="1"/>
          <p:nvPr/>
        </p:nvSpPr>
        <p:spPr>
          <a:xfrm>
            <a:off x="566960" y="1822498"/>
            <a:ext cx="7410580"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什么时候买房比较明智？</a:t>
            </a:r>
            <a:endParaRPr lang="en-US" altLang="zh-CN" sz="3200" spc="-10" dirty="0">
              <a:latin typeface="+mn-ea"/>
            </a:endParaRPr>
          </a:p>
        </p:txBody>
      </p:sp>
      <p:sp>
        <p:nvSpPr>
          <p:cNvPr id="7" name="文本框 119">
            <a:extLst>
              <a:ext uri="{FF2B5EF4-FFF2-40B4-BE49-F238E27FC236}">
                <a16:creationId xmlns:a16="http://schemas.microsoft.com/office/drawing/2014/main" id="{15982896-00AD-2E45-A6C2-0BE891F9C4F0}"/>
              </a:ext>
            </a:extLst>
          </p:cNvPr>
          <p:cNvSpPr txBox="1"/>
          <p:nvPr/>
        </p:nvSpPr>
        <p:spPr>
          <a:xfrm>
            <a:off x="566960" y="4539606"/>
            <a:ext cx="11058079"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预测房屋收盘价格的高低，帮助房产购买者做决策</a:t>
            </a:r>
            <a:endParaRPr lang="en-US" altLang="zh-CN" sz="3200" spc="-10" dirty="0">
              <a:latin typeface="+mn-ea"/>
            </a:endParaRPr>
          </a:p>
        </p:txBody>
      </p:sp>
      <p:sp>
        <p:nvSpPr>
          <p:cNvPr id="8" name="文本框 119">
            <a:extLst>
              <a:ext uri="{FF2B5EF4-FFF2-40B4-BE49-F238E27FC236}">
                <a16:creationId xmlns:a16="http://schemas.microsoft.com/office/drawing/2014/main" id="{3796D2FC-CC44-FA43-843B-B342AE233D7C}"/>
              </a:ext>
            </a:extLst>
          </p:cNvPr>
          <p:cNvSpPr txBox="1"/>
          <p:nvPr/>
        </p:nvSpPr>
        <p:spPr>
          <a:xfrm>
            <a:off x="566960" y="5319132"/>
            <a:ext cx="8658063"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r>
              <a:rPr lang="zh-CN" altLang="en-CN" sz="3200" spc="-10" dirty="0">
                <a:latin typeface="+mn-ea"/>
              </a:rPr>
              <a:t>决策树</a:t>
            </a:r>
            <a:r>
              <a:rPr lang="zh-CN" altLang="en-US" sz="3200" spc="-10" dirty="0">
                <a:latin typeface="+mn-ea"/>
              </a:rPr>
              <a:t>算法，朴素贝叶斯、集成学习等</a:t>
            </a:r>
            <a:endParaRPr lang="en-US" altLang="zh-CN" sz="3200" spc="-10" dirty="0">
              <a:latin typeface="+mn-ea"/>
            </a:endParaRPr>
          </a:p>
        </p:txBody>
      </p:sp>
      <p:sp>
        <p:nvSpPr>
          <p:cNvPr id="9" name="文本框 119">
            <a:extLst>
              <a:ext uri="{FF2B5EF4-FFF2-40B4-BE49-F238E27FC236}">
                <a16:creationId xmlns:a16="http://schemas.microsoft.com/office/drawing/2014/main" id="{7AD8E0F2-57B4-224A-B6F6-34D1F157EA86}"/>
              </a:ext>
            </a:extLst>
          </p:cNvPr>
          <p:cNvSpPr txBox="1"/>
          <p:nvPr/>
        </p:nvSpPr>
        <p:spPr>
          <a:xfrm>
            <a:off x="566960" y="2578218"/>
            <a:ext cx="6852413" cy="1815049"/>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zh-CN" altLang="en-US" sz="3200" spc="-10" dirty="0">
                <a:latin typeface="+mn-ea"/>
              </a:rPr>
              <a:t>弗吉尼亚州的</a:t>
            </a:r>
            <a:r>
              <a:rPr lang="en-US" altLang="zh-CN" sz="3200" spc="-10" dirty="0">
                <a:latin typeface="+mn-ea"/>
              </a:rPr>
              <a:t>15,135</a:t>
            </a:r>
            <a:r>
              <a:rPr lang="zh-CN" altLang="en-US" sz="3200" spc="-10" dirty="0">
                <a:latin typeface="+mn-ea"/>
              </a:rPr>
              <a:t>条历史房价交易记录（上市价格和收盘价格）</a:t>
            </a:r>
            <a:r>
              <a:rPr lang="en-US" altLang="zh-CN" sz="3200" spc="-10" dirty="0">
                <a:latin typeface="+mn-ea"/>
              </a:rPr>
              <a:t>+</a:t>
            </a:r>
            <a:r>
              <a:rPr lang="zh-CN" altLang="en-US" sz="3200" spc="-10" dirty="0">
                <a:latin typeface="+mn-ea"/>
              </a:rPr>
              <a:t>周边学校评分数据</a:t>
            </a:r>
            <a:endParaRPr lang="en-US" altLang="zh-CN" sz="3200" spc="-10" dirty="0">
              <a:latin typeface="+mn-ea"/>
            </a:endParaRPr>
          </a:p>
        </p:txBody>
      </p:sp>
      <p:pic>
        <p:nvPicPr>
          <p:cNvPr id="11266" name="Picture 2" descr="Prediction of House Price with Python">
            <a:extLst>
              <a:ext uri="{FF2B5EF4-FFF2-40B4-BE49-F238E27FC236}">
                <a16:creationId xmlns:a16="http://schemas.microsoft.com/office/drawing/2014/main" id="{8FC3B39A-E1AB-FF46-A766-3B163A2DC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57" y="1987419"/>
            <a:ext cx="4160582" cy="230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9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566960" y="1104282"/>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行</a:t>
            </a:r>
            <a:r>
              <a:rPr lang="en-US" altLang="zh-CN" sz="3200" spc="-10" dirty="0">
                <a:latin typeface="+mn-ea"/>
              </a:rPr>
              <a:t>【Elise van der Pol</a:t>
            </a:r>
            <a:r>
              <a:rPr lang="zh-CN" altLang="en-US" sz="3200" spc="-10" dirty="0">
                <a:latin typeface="+mn-ea"/>
              </a:rPr>
              <a:t> </a:t>
            </a:r>
            <a:r>
              <a:rPr lang="en-US" altLang="zh-CN" sz="3200" spc="-10" dirty="0">
                <a:latin typeface="+mn-ea"/>
              </a:rPr>
              <a:t>et al. </a:t>
            </a:r>
            <a:r>
              <a:rPr lang="en-US" altLang="zh-CN" sz="3200" i="1" spc="-10" dirty="0">
                <a:latin typeface="+mn-ea"/>
              </a:rPr>
              <a:t>NIPS</a:t>
            </a:r>
            <a:r>
              <a:rPr lang="en-US" altLang="zh-CN" sz="3200" spc="-10" dirty="0">
                <a:latin typeface="+mn-ea"/>
              </a:rPr>
              <a:t>, 2016】</a:t>
            </a:r>
          </a:p>
        </p:txBody>
      </p:sp>
      <p:sp>
        <p:nvSpPr>
          <p:cNvPr id="6" name="文本框 119">
            <a:extLst>
              <a:ext uri="{FF2B5EF4-FFF2-40B4-BE49-F238E27FC236}">
                <a16:creationId xmlns:a16="http://schemas.microsoft.com/office/drawing/2014/main" id="{40F1B546-8D61-CE4A-AA07-CAFF3E2F0241}"/>
              </a:ext>
            </a:extLst>
          </p:cNvPr>
          <p:cNvSpPr txBox="1"/>
          <p:nvPr/>
        </p:nvSpPr>
        <p:spPr>
          <a:xfrm>
            <a:off x="566961" y="1973375"/>
            <a:ext cx="9005302"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如何减少交通拥堵？</a:t>
            </a:r>
            <a:endParaRPr lang="en-US" altLang="zh-CN" sz="3200" spc="-10" dirty="0">
              <a:latin typeface="+mn-ea"/>
            </a:endParaRPr>
          </a:p>
        </p:txBody>
      </p:sp>
      <p:sp>
        <p:nvSpPr>
          <p:cNvPr id="7" name="文本框 119">
            <a:extLst>
              <a:ext uri="{FF2B5EF4-FFF2-40B4-BE49-F238E27FC236}">
                <a16:creationId xmlns:a16="http://schemas.microsoft.com/office/drawing/2014/main" id="{7668760E-5B14-5944-9F10-50927FC6B54D}"/>
              </a:ext>
            </a:extLst>
          </p:cNvPr>
          <p:cNvSpPr txBox="1"/>
          <p:nvPr/>
        </p:nvSpPr>
        <p:spPr>
          <a:xfrm>
            <a:off x="566962" y="3567898"/>
            <a:ext cx="8218224" cy="1224118"/>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通过交通流实时控制不同方向红绿灯时长来减少交通堵塞</a:t>
            </a:r>
            <a:endParaRPr lang="en-US" altLang="zh-CN" sz="3200" spc="-10" dirty="0">
              <a:latin typeface="+mn-ea"/>
            </a:endParaRPr>
          </a:p>
        </p:txBody>
      </p:sp>
      <p:sp>
        <p:nvSpPr>
          <p:cNvPr id="8" name="文本框 119">
            <a:extLst>
              <a:ext uri="{FF2B5EF4-FFF2-40B4-BE49-F238E27FC236}">
                <a16:creationId xmlns:a16="http://schemas.microsoft.com/office/drawing/2014/main" id="{E91BC472-E54C-714F-BA03-4BD0AFBA8A9E}"/>
              </a:ext>
            </a:extLst>
          </p:cNvPr>
          <p:cNvSpPr txBox="1"/>
          <p:nvPr/>
        </p:nvSpPr>
        <p:spPr>
          <a:xfrm>
            <a:off x="566961" y="4958177"/>
            <a:ext cx="7060755"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r>
              <a:rPr lang="zh-CN" altLang="en-CN" sz="3200" spc="-10" dirty="0">
                <a:latin typeface="+mn-ea"/>
              </a:rPr>
              <a:t>深度强化</a:t>
            </a:r>
            <a:r>
              <a:rPr lang="zh-CN" altLang="en-US" sz="3200" spc="-10" dirty="0">
                <a:latin typeface="+mn-ea"/>
              </a:rPr>
              <a:t>学习</a:t>
            </a:r>
            <a:endParaRPr lang="en-US" altLang="zh-CN" sz="3200" spc="-10" dirty="0">
              <a:latin typeface="+mn-ea"/>
            </a:endParaRPr>
          </a:p>
        </p:txBody>
      </p:sp>
      <p:sp>
        <p:nvSpPr>
          <p:cNvPr id="9" name="文本框 119">
            <a:extLst>
              <a:ext uri="{FF2B5EF4-FFF2-40B4-BE49-F238E27FC236}">
                <a16:creationId xmlns:a16="http://schemas.microsoft.com/office/drawing/2014/main" id="{FCE76303-6308-8944-A6CA-65992D67B8F8}"/>
              </a:ext>
            </a:extLst>
          </p:cNvPr>
          <p:cNvSpPr txBox="1"/>
          <p:nvPr/>
        </p:nvSpPr>
        <p:spPr>
          <a:xfrm>
            <a:off x="566961" y="2768550"/>
            <a:ext cx="10484509"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zh-CN" altLang="en-CN" sz="3200" spc="-10" dirty="0">
                <a:latin typeface="+mn-ea"/>
              </a:rPr>
              <a:t>交通</a:t>
            </a:r>
            <a:r>
              <a:rPr lang="zh-CN" altLang="en-US" sz="3200" spc="-10" dirty="0">
                <a:latin typeface="+mn-ea"/>
              </a:rPr>
              <a:t>仿真平台</a:t>
            </a:r>
            <a:r>
              <a:rPr lang="en-US" altLang="zh-CN" sz="3200" spc="-10" dirty="0">
                <a:latin typeface="+mn-ea"/>
              </a:rPr>
              <a:t>SUMO</a:t>
            </a:r>
            <a:r>
              <a:rPr lang="zh-CN" altLang="en-US" sz="3200" spc="-10" dirty="0">
                <a:latin typeface="+mn-ea"/>
              </a:rPr>
              <a:t>产生的交通流数据</a:t>
            </a:r>
            <a:endParaRPr lang="en-US" altLang="zh-CN" sz="3200" spc="-10" dirty="0">
              <a:latin typeface="+mn-ea"/>
            </a:endParaRPr>
          </a:p>
        </p:txBody>
      </p:sp>
      <p:pic>
        <p:nvPicPr>
          <p:cNvPr id="2" name="Picture 1">
            <a:extLst>
              <a:ext uri="{FF2B5EF4-FFF2-40B4-BE49-F238E27FC236}">
                <a16:creationId xmlns:a16="http://schemas.microsoft.com/office/drawing/2014/main" id="{DB3DCE71-6127-784D-A125-7FE6DDD0778D}"/>
              </a:ext>
            </a:extLst>
          </p:cNvPr>
          <p:cNvPicPr>
            <a:picLocks noChangeAspect="1"/>
          </p:cNvPicPr>
          <p:nvPr/>
        </p:nvPicPr>
        <p:blipFill>
          <a:blip r:embed="rId3"/>
          <a:stretch>
            <a:fillRect/>
          </a:stretch>
        </p:blipFill>
        <p:spPr>
          <a:xfrm>
            <a:off x="8934530" y="1834477"/>
            <a:ext cx="3060700" cy="3657600"/>
          </a:xfrm>
          <a:prstGeom prst="rect">
            <a:avLst/>
          </a:prstGeom>
        </p:spPr>
      </p:pic>
    </p:spTree>
    <p:extLst>
      <p:ext uri="{BB962C8B-B14F-4D97-AF65-F5344CB8AC3E}">
        <p14:creationId xmlns:p14="http://schemas.microsoft.com/office/powerpoint/2010/main" val="362274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853745" y="824507"/>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育</a:t>
            </a:r>
            <a:r>
              <a:rPr lang="en-US" altLang="zh-CN" sz="3200" spc="-10" dirty="0">
                <a:latin typeface="+mn-ea"/>
              </a:rPr>
              <a:t>【</a:t>
            </a:r>
            <a:r>
              <a:rPr lang="zh-CN" altLang="en-US" sz="3200" spc="-10" dirty="0">
                <a:solidFill>
                  <a:srgbClr val="0070C0"/>
                </a:solidFill>
                <a:latin typeface="+mn-ea"/>
              </a:rPr>
              <a:t>田艳青：求学“之”路铿锵行</a:t>
            </a:r>
            <a:r>
              <a:rPr lang="en-US" altLang="zh-CN" sz="3200" spc="-10" dirty="0">
                <a:latin typeface="+mn-ea"/>
              </a:rPr>
              <a:t>】</a:t>
            </a:r>
          </a:p>
        </p:txBody>
      </p:sp>
      <p:sp>
        <p:nvSpPr>
          <p:cNvPr id="6" name="文本框 119">
            <a:extLst>
              <a:ext uri="{FF2B5EF4-FFF2-40B4-BE49-F238E27FC236}">
                <a16:creationId xmlns:a16="http://schemas.microsoft.com/office/drawing/2014/main" id="{F8B98A36-E58B-4342-A149-4AB0582305E2}"/>
              </a:ext>
            </a:extLst>
          </p:cNvPr>
          <p:cNvSpPr txBox="1"/>
          <p:nvPr/>
        </p:nvSpPr>
        <p:spPr>
          <a:xfrm>
            <a:off x="566960" y="1678995"/>
            <a:ext cx="7410580"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en-US" altLang="zh-CN" sz="3200" spc="-10" dirty="0">
                <a:latin typeface="+mn-ea"/>
              </a:rPr>
              <a:t>AI</a:t>
            </a:r>
            <a:r>
              <a:rPr lang="zh-CN" altLang="en-US" sz="3200" spc="-10" dirty="0">
                <a:latin typeface="+mn-ea"/>
              </a:rPr>
              <a:t>老师如何改变乡村教育？</a:t>
            </a:r>
            <a:endParaRPr lang="en-US" altLang="zh-CN" sz="3200" spc="-10" dirty="0">
              <a:latin typeface="+mn-ea"/>
            </a:endParaRPr>
          </a:p>
        </p:txBody>
      </p:sp>
      <p:sp>
        <p:nvSpPr>
          <p:cNvPr id="7" name="文本框 119">
            <a:extLst>
              <a:ext uri="{FF2B5EF4-FFF2-40B4-BE49-F238E27FC236}">
                <a16:creationId xmlns:a16="http://schemas.microsoft.com/office/drawing/2014/main" id="{F39C2481-E12C-6F42-A1DD-97AE7B49D686}"/>
              </a:ext>
            </a:extLst>
          </p:cNvPr>
          <p:cNvSpPr txBox="1"/>
          <p:nvPr/>
        </p:nvSpPr>
        <p:spPr>
          <a:xfrm>
            <a:off x="666288" y="4566946"/>
            <a:ext cx="7410580" cy="1224118"/>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精准地找到学生的知识薄弱点，展开有针对性的讲解和练习</a:t>
            </a:r>
            <a:endParaRPr lang="en-US" altLang="zh-CN" sz="3200" spc="-10" dirty="0">
              <a:latin typeface="+mn-ea"/>
            </a:endParaRPr>
          </a:p>
        </p:txBody>
      </p:sp>
      <p:sp>
        <p:nvSpPr>
          <p:cNvPr id="9" name="文本框 119">
            <a:extLst>
              <a:ext uri="{FF2B5EF4-FFF2-40B4-BE49-F238E27FC236}">
                <a16:creationId xmlns:a16="http://schemas.microsoft.com/office/drawing/2014/main" id="{43A5C557-AF2D-424E-A083-FAE8D4DB4A5C}"/>
              </a:ext>
            </a:extLst>
          </p:cNvPr>
          <p:cNvSpPr txBox="1"/>
          <p:nvPr/>
        </p:nvSpPr>
        <p:spPr>
          <a:xfrm>
            <a:off x="566960" y="2532039"/>
            <a:ext cx="7410580" cy="1815049"/>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zh-CN" altLang="en-US" sz="3200" spc="-10" dirty="0">
                <a:solidFill>
                  <a:schemeClr val="tx1">
                    <a:lumMod val="95000"/>
                    <a:lumOff val="5000"/>
                  </a:schemeClr>
                </a:solidFill>
                <a:latin typeface="+mn-ea"/>
              </a:rPr>
              <a:t>松鼠</a:t>
            </a:r>
            <a:r>
              <a:rPr lang="en-US" altLang="zh-CN" sz="3200" spc="-10" dirty="0">
                <a:solidFill>
                  <a:schemeClr val="tx1">
                    <a:lumMod val="95000"/>
                    <a:lumOff val="5000"/>
                  </a:schemeClr>
                </a:solidFill>
                <a:latin typeface="+mn-ea"/>
              </a:rPr>
              <a:t>AI</a:t>
            </a:r>
            <a:r>
              <a:rPr lang="zh-CN" altLang="en-US" sz="3200" spc="-10" dirty="0">
                <a:solidFill>
                  <a:schemeClr val="tx1">
                    <a:lumMod val="95000"/>
                    <a:lumOff val="5000"/>
                  </a:schemeClr>
                </a:solidFill>
                <a:latin typeface="+mn-ea"/>
              </a:rPr>
              <a:t>的“</a:t>
            </a:r>
            <a:r>
              <a:rPr lang="zh-CN" altLang="en-CN" sz="3200" spc="-10" dirty="0">
                <a:solidFill>
                  <a:schemeClr val="tx1">
                    <a:lumMod val="95000"/>
                    <a:lumOff val="5000"/>
                  </a:schemeClr>
                </a:solidFill>
                <a:latin typeface="+mn-ea"/>
              </a:rPr>
              <a:t>智适用</a:t>
            </a:r>
            <a:r>
              <a:rPr lang="zh-CN" altLang="en-US" sz="3200" spc="-10" dirty="0">
                <a:solidFill>
                  <a:schemeClr val="tx1">
                    <a:lumMod val="95000"/>
                    <a:lumOff val="5000"/>
                  </a:schemeClr>
                </a:solidFill>
                <a:latin typeface="+mn-ea"/>
              </a:rPr>
              <a:t>”教育系统将各知识点拆到了“纳米级”的颗粒度，并形成了密集的知识网络</a:t>
            </a:r>
            <a:endParaRPr lang="en-US" altLang="zh-CN" sz="3200" spc="-10" dirty="0">
              <a:solidFill>
                <a:schemeClr val="tx1">
                  <a:lumMod val="95000"/>
                  <a:lumOff val="5000"/>
                </a:schemeClr>
              </a:solidFill>
              <a:latin typeface="+mn-ea"/>
            </a:endParaRPr>
          </a:p>
        </p:txBody>
      </p:sp>
      <p:pic>
        <p:nvPicPr>
          <p:cNvPr id="13314" name="Picture 2">
            <a:extLst>
              <a:ext uri="{FF2B5EF4-FFF2-40B4-BE49-F238E27FC236}">
                <a16:creationId xmlns:a16="http://schemas.microsoft.com/office/drawing/2014/main" id="{580E5C0B-8305-EB41-BB7E-1AFB461A1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195" y="1137553"/>
            <a:ext cx="3162059" cy="237154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DF72833B-B5B1-0A4F-A0BC-E4B4D0EB0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6195" y="3755355"/>
            <a:ext cx="3162059" cy="210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9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737998" y="946795"/>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乐</a:t>
            </a:r>
            <a:endParaRPr lang="en-US" altLang="zh-CN" sz="3200" spc="-10" dirty="0">
              <a:solidFill>
                <a:srgbClr val="FF0000"/>
              </a:solidFill>
              <a:latin typeface="+mn-ea"/>
            </a:endParaRPr>
          </a:p>
        </p:txBody>
      </p:sp>
      <p:sp>
        <p:nvSpPr>
          <p:cNvPr id="6" name="文本框 119">
            <a:extLst>
              <a:ext uri="{FF2B5EF4-FFF2-40B4-BE49-F238E27FC236}">
                <a16:creationId xmlns:a16="http://schemas.microsoft.com/office/drawing/2014/main" id="{DEBB5B2C-425C-0941-A592-CB5969BD2D9C}"/>
              </a:ext>
            </a:extLst>
          </p:cNvPr>
          <p:cNvSpPr txBox="1"/>
          <p:nvPr/>
        </p:nvSpPr>
        <p:spPr>
          <a:xfrm>
            <a:off x="566961" y="1673974"/>
            <a:ext cx="8090902"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某新上映的电影值得我们去观看吗？</a:t>
            </a:r>
            <a:endParaRPr lang="en-US" altLang="zh-CN" sz="3200" spc="-10" dirty="0">
              <a:latin typeface="+mn-ea"/>
            </a:endParaRPr>
          </a:p>
        </p:txBody>
      </p:sp>
      <p:sp>
        <p:nvSpPr>
          <p:cNvPr id="7" name="文本框 119">
            <a:extLst>
              <a:ext uri="{FF2B5EF4-FFF2-40B4-BE49-F238E27FC236}">
                <a16:creationId xmlns:a16="http://schemas.microsoft.com/office/drawing/2014/main" id="{A51DBE1B-4B1B-D94E-94D6-71E25B122F3B}"/>
              </a:ext>
            </a:extLst>
          </p:cNvPr>
          <p:cNvSpPr txBox="1"/>
          <p:nvPr/>
        </p:nvSpPr>
        <p:spPr>
          <a:xfrm>
            <a:off x="566961" y="3805209"/>
            <a:ext cx="7060755"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预测用户对电影的评分</a:t>
            </a:r>
            <a:endParaRPr lang="en-US" altLang="zh-CN" sz="3200" spc="-10" dirty="0">
              <a:latin typeface="+mn-ea"/>
            </a:endParaRPr>
          </a:p>
        </p:txBody>
      </p:sp>
      <p:sp>
        <p:nvSpPr>
          <p:cNvPr id="9" name="文本框 119">
            <a:extLst>
              <a:ext uri="{FF2B5EF4-FFF2-40B4-BE49-F238E27FC236}">
                <a16:creationId xmlns:a16="http://schemas.microsoft.com/office/drawing/2014/main" id="{C85E0568-32F9-4E41-A28A-1CCA32D3BDAB}"/>
              </a:ext>
            </a:extLst>
          </p:cNvPr>
          <p:cNvSpPr txBox="1"/>
          <p:nvPr/>
        </p:nvSpPr>
        <p:spPr>
          <a:xfrm>
            <a:off x="566961" y="2489092"/>
            <a:ext cx="10984573" cy="1224118"/>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en-CN" altLang="zh-CN" sz="3200" spc="-10" dirty="0">
                <a:latin typeface="+mn-ea"/>
              </a:rPr>
              <a:t>Netflix</a:t>
            </a:r>
            <a:r>
              <a:rPr lang="zh-CN" altLang="en-CN" sz="3200" spc="-10" dirty="0">
                <a:latin typeface="+mn-ea"/>
              </a:rPr>
              <a:t>举办的</a:t>
            </a:r>
            <a:r>
              <a:rPr lang="zh-CN" altLang="en-US" sz="3200" spc="-10" dirty="0">
                <a:latin typeface="+mn-ea"/>
              </a:rPr>
              <a:t>比赛：</a:t>
            </a:r>
            <a:r>
              <a:rPr lang="en-US" altLang="zh-CN" sz="3200" spc="-10" dirty="0">
                <a:latin typeface="+mn-ea"/>
              </a:rPr>
              <a:t>480,189</a:t>
            </a:r>
            <a:r>
              <a:rPr lang="zh-CN" altLang="en-US" sz="3200" spc="-10" dirty="0">
                <a:latin typeface="+mn-ea"/>
              </a:rPr>
              <a:t>个用户对</a:t>
            </a:r>
            <a:r>
              <a:rPr lang="en-US" altLang="zh-CN" sz="3200" spc="-10" dirty="0">
                <a:latin typeface="+mn-ea"/>
              </a:rPr>
              <a:t>17,770</a:t>
            </a:r>
            <a:r>
              <a:rPr lang="zh-CN" altLang="en-US" sz="3200" spc="-10" dirty="0">
                <a:latin typeface="+mn-ea"/>
              </a:rPr>
              <a:t>部电影的</a:t>
            </a:r>
            <a:r>
              <a:rPr lang="en-US" altLang="zh-CN" sz="3200" spc="-10" dirty="0">
                <a:latin typeface="+mn-ea"/>
              </a:rPr>
              <a:t>100,480,507</a:t>
            </a:r>
            <a:r>
              <a:rPr lang="zh-CN" altLang="en-US" sz="3200" spc="-10" dirty="0">
                <a:latin typeface="+mn-ea"/>
              </a:rPr>
              <a:t>条评分记录</a:t>
            </a:r>
            <a:endParaRPr lang="en-US" altLang="zh-CN" sz="3200" spc="-10" dirty="0">
              <a:latin typeface="+mn-ea"/>
            </a:endParaRPr>
          </a:p>
        </p:txBody>
      </p:sp>
      <p:sp>
        <p:nvSpPr>
          <p:cNvPr id="10" name="文本框 119">
            <a:extLst>
              <a:ext uri="{FF2B5EF4-FFF2-40B4-BE49-F238E27FC236}">
                <a16:creationId xmlns:a16="http://schemas.microsoft.com/office/drawing/2014/main" id="{531A1962-721B-5A42-A94D-53FFF572A0C5}"/>
              </a:ext>
            </a:extLst>
          </p:cNvPr>
          <p:cNvSpPr txBox="1"/>
          <p:nvPr/>
        </p:nvSpPr>
        <p:spPr>
          <a:xfrm>
            <a:off x="566960" y="5485088"/>
            <a:ext cx="10497149"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类似的应用：</a:t>
            </a:r>
            <a:r>
              <a:rPr lang="zh-CN" altLang="en-US" sz="3200" spc="-10" dirty="0">
                <a:latin typeface="+mn-ea"/>
              </a:rPr>
              <a:t>预测某用户对音乐的偏好；淘宝商品推荐</a:t>
            </a:r>
            <a:endParaRPr lang="en-US" altLang="zh-CN" sz="3200" spc="-10" dirty="0">
              <a:latin typeface="+mn-ea"/>
            </a:endParaRPr>
          </a:p>
        </p:txBody>
      </p:sp>
      <p:pic>
        <p:nvPicPr>
          <p:cNvPr id="14338" name="Picture 2" descr="Movie Recommendation: Green Book - Heart of Longmont">
            <a:extLst>
              <a:ext uri="{FF2B5EF4-FFF2-40B4-BE49-F238E27FC236}">
                <a16:creationId xmlns:a16="http://schemas.microsoft.com/office/drawing/2014/main" id="{87CFBE7A-7B67-D64A-AC5C-A016A2EB9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376" y="3132551"/>
            <a:ext cx="4018734" cy="226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5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997436" y="1712119"/>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0070C0"/>
                </a:solidFill>
                <a:latin typeface="+mn-ea"/>
              </a:rPr>
              <a:t>思考与练习：</a:t>
            </a:r>
            <a:r>
              <a:rPr lang="zh-CN" altLang="en-US" sz="3200" spc="-10" dirty="0">
                <a:latin typeface="+mn-ea"/>
              </a:rPr>
              <a:t>你能否举出关于机器学习应用的其他例子？</a:t>
            </a:r>
            <a:endParaRPr lang="en-US" altLang="zh-CN" sz="3200" spc="-10" dirty="0">
              <a:latin typeface="+mn-ea"/>
            </a:endParaRPr>
          </a:p>
        </p:txBody>
      </p:sp>
    </p:spTree>
    <p:extLst>
      <p:ext uri="{BB962C8B-B14F-4D97-AF65-F5344CB8AC3E}">
        <p14:creationId xmlns:p14="http://schemas.microsoft.com/office/powerpoint/2010/main" val="2897075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584262" cy="426497"/>
          </a:xfrm>
        </p:spPr>
        <p:txBody>
          <a:bodyPr/>
          <a:lstStyle/>
          <a:p>
            <a:pPr marL="0" indent="0">
              <a:buNone/>
            </a:pPr>
            <a:r>
              <a:rPr lang="en-US" altLang="zh-CN" sz="4000" dirty="0"/>
              <a:t>5</a:t>
            </a:r>
            <a:r>
              <a:rPr lang="zh-CN" altLang="en-US" sz="4000" dirty="0"/>
              <a:t>、机器学习与其他相关学科</a:t>
            </a:r>
          </a:p>
        </p:txBody>
      </p:sp>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3A9FC213-AC25-6A49-AF8D-61B0382EA81C}"/>
                  </a:ext>
                </a:extLst>
              </p:cNvPr>
              <p:cNvSpPr txBox="1"/>
              <p:nvPr/>
            </p:nvSpPr>
            <p:spPr>
              <a:xfrm>
                <a:off x="279578" y="1265651"/>
                <a:ext cx="125220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en-US" altLang="zh-CN" sz="3200" spc="-10" dirty="0">
                    <a:solidFill>
                      <a:srgbClr val="FF0000"/>
                    </a:solidFill>
                    <a:latin typeface="+mn-ea"/>
                  </a:rPr>
                  <a:t>ML</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来计算假设</m:t>
                    </m:r>
                    <m:r>
                      <a:rPr lang="zh-CN" altLang="en-US" sz="3200" i="1">
                        <a:solidFill>
                          <a:srgbClr val="7030A0"/>
                        </a:solidFill>
                        <a:latin typeface="Cambria Math" panose="02040503050406030204" pitchFamily="18" charset="0"/>
                      </a:rPr>
                      <m:t>𝑔</m:t>
                    </m:r>
                    <m:r>
                      <a:rPr lang="zh-CN" altLang="en-US" sz="3200" i="1">
                        <a:latin typeface="Cambria Math" panose="02040503050406030204" pitchFamily="18" charset="0"/>
                      </a:rPr>
                      <m:t>使它逼近目标函数</m:t>
                    </m:r>
                    <m:r>
                      <a:rPr lang="zh-CN" altLang="en-US" sz="3200" i="1">
                        <a:latin typeface="Cambria Math" panose="02040503050406030204" pitchFamily="18" charset="0"/>
                      </a:rPr>
                      <m:t>𝑓</m:t>
                    </m:r>
                  </m:oMath>
                </a14:m>
                <a:endParaRPr lang="en-CN" sz="3200" dirty="0"/>
              </a:p>
            </p:txBody>
          </p:sp>
        </mc:Choice>
        <mc:Fallback xmlns="">
          <p:sp>
            <p:nvSpPr>
              <p:cNvPr id="6" name="文本框 119">
                <a:extLst>
                  <a:ext uri="{FF2B5EF4-FFF2-40B4-BE49-F238E27FC236}">
                    <a16:creationId xmlns:a16="http://schemas.microsoft.com/office/drawing/2014/main" id="{3A9FC213-AC25-6A49-AF8D-61B0382EA81C}"/>
                  </a:ext>
                </a:extLst>
              </p:cNvPr>
              <p:cNvSpPr txBox="1">
                <a:spLocks noRot="1" noChangeAspect="1" noMove="1" noResize="1" noEditPoints="1" noAdjustHandles="1" noChangeArrowheads="1" noChangeShapeType="1" noTextEdit="1"/>
              </p:cNvSpPr>
              <p:nvPr/>
            </p:nvSpPr>
            <p:spPr>
              <a:xfrm>
                <a:off x="279578" y="1265651"/>
                <a:ext cx="12522021" cy="635302"/>
              </a:xfrm>
              <a:prstGeom prst="rect">
                <a:avLst/>
              </a:prstGeom>
              <a:blipFill>
                <a:blip r:embed="rId3"/>
                <a:stretch>
                  <a:fillRect l="-1114"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4A721C1A-D874-7C44-8407-88DEC5F74B81}"/>
                  </a:ext>
                </a:extLst>
              </p:cNvPr>
              <p:cNvSpPr txBox="1"/>
              <p:nvPr/>
            </p:nvSpPr>
            <p:spPr>
              <a:xfrm>
                <a:off x="279578" y="2139581"/>
                <a:ext cx="116365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数据挖掘（</a:t>
                </a:r>
                <a:r>
                  <a:rPr lang="en-US" altLang="zh-CN" sz="3200" spc="-10" dirty="0">
                    <a:solidFill>
                      <a:srgbClr val="FF0000"/>
                    </a:solidFill>
                    <a:latin typeface="+mn-ea"/>
                  </a:rPr>
                  <a:t>DM</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smtClean="0">
                        <a:solidFill>
                          <a:srgbClr val="FF0000"/>
                        </a:solidFill>
                        <a:latin typeface="Cambria Math" panose="02040503050406030204" pitchFamily="18" charset="0"/>
                      </a:rPr>
                      <m:t>大量</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m:t>
                    </m:r>
                    <m:r>
                      <a:rPr lang="zh-CN" altLang="en-US" sz="3200" i="1" smtClean="0">
                        <a:latin typeface="Cambria Math" panose="02040503050406030204" pitchFamily="18" charset="0"/>
                      </a:rPr>
                      <m:t>寻找</m:t>
                    </m:r>
                    <m:r>
                      <a:rPr lang="zh-CN" altLang="en-US" sz="3200" i="1" smtClean="0">
                        <a:solidFill>
                          <a:srgbClr val="7030A0"/>
                        </a:solidFill>
                        <a:latin typeface="Cambria Math" panose="02040503050406030204" pitchFamily="18" charset="0"/>
                      </a:rPr>
                      <m:t>有趣的</m:t>
                    </m:r>
                    <m:r>
                      <a:rPr lang="zh-CN" altLang="en-US" sz="3200" i="1">
                        <a:solidFill>
                          <a:srgbClr val="7030A0"/>
                        </a:solidFill>
                        <a:latin typeface="Cambria Math" panose="02040503050406030204" pitchFamily="18" charset="0"/>
                      </a:rPr>
                      <m:t>性质</m:t>
                    </m:r>
                  </m:oMath>
                </a14:m>
                <a:endParaRPr lang="en-CN" sz="3200" dirty="0"/>
              </a:p>
            </p:txBody>
          </p:sp>
        </mc:Choice>
        <mc:Fallback xmlns="">
          <p:sp>
            <p:nvSpPr>
              <p:cNvPr id="8" name="文本框 119">
                <a:extLst>
                  <a:ext uri="{FF2B5EF4-FFF2-40B4-BE49-F238E27FC236}">
                    <a16:creationId xmlns:a16="http://schemas.microsoft.com/office/drawing/2014/main" id="{4A721C1A-D874-7C44-8407-88DEC5F74B81}"/>
                  </a:ext>
                </a:extLst>
              </p:cNvPr>
              <p:cNvSpPr txBox="1">
                <a:spLocks noRot="1" noChangeAspect="1" noMove="1" noResize="1" noEditPoints="1" noAdjustHandles="1" noChangeArrowheads="1" noChangeShapeType="1" noTextEdit="1"/>
              </p:cNvSpPr>
              <p:nvPr/>
            </p:nvSpPr>
            <p:spPr>
              <a:xfrm>
                <a:off x="279578" y="2139581"/>
                <a:ext cx="11636521" cy="635302"/>
              </a:xfrm>
              <a:prstGeom prst="rect">
                <a:avLst/>
              </a:prstGeom>
              <a:blipFill>
                <a:blip r:embed="rId4"/>
                <a:stretch>
                  <a:fillRect l="-1200"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02BAF4A4-AC19-204B-B76B-FABC69D942F3}"/>
                  </a:ext>
                </a:extLst>
              </p:cNvPr>
              <p:cNvSpPr txBox="1"/>
              <p:nvPr/>
            </p:nvSpPr>
            <p:spPr>
              <a:xfrm>
                <a:off x="1385568" y="3013511"/>
                <a:ext cx="9587232" cy="1226170"/>
              </a:xfrm>
              <a:prstGeom prst="rect">
                <a:avLst/>
              </a:prstGeom>
              <a:noFill/>
            </p:spPr>
            <p:txBody>
              <a:bodyPr wrap="square" rtlCol="0">
                <a:spAutoFit/>
              </a:bodyPr>
              <a:lstStyle/>
              <a:p>
                <a:pPr marL="457200" indent="-457200">
                  <a:lnSpc>
                    <a:spcPct val="120000"/>
                  </a:lnSpc>
                  <a:buFont typeface="Wingdings" pitchFamily="2" charset="2"/>
                  <a:buChar char="§"/>
                </a:pPr>
                <a14:m>
                  <m:oMath xmlns:m="http://schemas.openxmlformats.org/officeDocument/2006/math">
                    <m:r>
                      <a:rPr lang="zh-CN" altLang="en-US" sz="3200" i="1">
                        <a:latin typeface="Cambria Math" panose="02040503050406030204" pitchFamily="18" charset="0"/>
                      </a:rPr>
                      <m:t>若</m:t>
                    </m:r>
                    <m:r>
                      <a:rPr lang="zh-CN" altLang="en-US" sz="3200" i="1" smtClean="0">
                        <a:solidFill>
                          <a:srgbClr val="7030A0"/>
                        </a:solidFill>
                        <a:latin typeface="Cambria Math" panose="02040503050406030204" pitchFamily="18" charset="0"/>
                      </a:rPr>
                      <m:t>有趣的</m:t>
                    </m:r>
                    <m:r>
                      <a:rPr lang="zh-CN" altLang="en-US" sz="3200" i="1">
                        <a:solidFill>
                          <a:srgbClr val="7030A0"/>
                        </a:solidFill>
                        <a:latin typeface="Cambria Math" panose="02040503050406030204" pitchFamily="18" charset="0"/>
                      </a:rPr>
                      <m:t>性质</m:t>
                    </m:r>
                  </m:oMath>
                </a14:m>
                <a:r>
                  <a:rPr lang="en-CN" sz="3200" dirty="0"/>
                  <a:t>与</a:t>
                </a:r>
                <a:r>
                  <a:rPr lang="en-CN" sz="3200" dirty="0">
                    <a:solidFill>
                      <a:srgbClr val="7030A0"/>
                    </a:solidFill>
                  </a:rPr>
                  <a:t>逼近目标函数的假设</a:t>
                </a:r>
                <a:r>
                  <a:rPr lang="en-CN" sz="3200" dirty="0">
                    <a:solidFill>
                      <a:srgbClr val="FF0000"/>
                    </a:solidFill>
                  </a:rPr>
                  <a:t>相同</a:t>
                </a:r>
                <a:r>
                  <a:rPr lang="zh-CN" altLang="en-US" sz="3200" dirty="0"/>
                  <a:t>，</a:t>
                </a:r>
                <a:endParaRPr lang="en-US" altLang="zh-CN" sz="3200" dirty="0"/>
              </a:p>
              <a:p>
                <a:pPr>
                  <a:lnSpc>
                    <a:spcPct val="120000"/>
                  </a:lnSpc>
                </a:pPr>
                <a:r>
                  <a:rPr lang="zh-CN" altLang="en-US" sz="3200" dirty="0"/>
                  <a:t>    则</a:t>
                </a:r>
                <a:r>
                  <a:rPr lang="en-US" altLang="zh-CN" sz="3200" dirty="0"/>
                  <a:t>ML=DM</a:t>
                </a:r>
                <a:endParaRPr lang="en-CN" sz="3200" dirty="0"/>
              </a:p>
            </p:txBody>
          </p:sp>
        </mc:Choice>
        <mc:Fallback xmlns="">
          <p:sp>
            <p:nvSpPr>
              <p:cNvPr id="9" name="文本框 119">
                <a:extLst>
                  <a:ext uri="{FF2B5EF4-FFF2-40B4-BE49-F238E27FC236}">
                    <a16:creationId xmlns:a16="http://schemas.microsoft.com/office/drawing/2014/main" id="{02BAF4A4-AC19-204B-B76B-FABC69D942F3}"/>
                  </a:ext>
                </a:extLst>
              </p:cNvPr>
              <p:cNvSpPr txBox="1">
                <a:spLocks noRot="1" noChangeAspect="1" noMove="1" noResize="1" noEditPoints="1" noAdjustHandles="1" noChangeArrowheads="1" noChangeShapeType="1" noTextEdit="1"/>
              </p:cNvSpPr>
              <p:nvPr/>
            </p:nvSpPr>
            <p:spPr>
              <a:xfrm>
                <a:off x="1385568" y="3013511"/>
                <a:ext cx="9587232" cy="1226170"/>
              </a:xfrm>
              <a:prstGeom prst="rect">
                <a:avLst/>
              </a:prstGeom>
              <a:blipFill>
                <a:blip r:embed="rId5"/>
                <a:stretch>
                  <a:fillRect l="-1453" t="-2062" b="-1546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852BCD27-1B3E-C04F-8456-792DBDCA58E7}"/>
                  </a:ext>
                </a:extLst>
              </p:cNvPr>
              <p:cNvSpPr txBox="1"/>
              <p:nvPr/>
            </p:nvSpPr>
            <p:spPr>
              <a:xfrm>
                <a:off x="1385568" y="4239681"/>
                <a:ext cx="10083621" cy="1226170"/>
              </a:xfrm>
              <a:prstGeom prst="rect">
                <a:avLst/>
              </a:prstGeom>
              <a:noFill/>
            </p:spPr>
            <p:txBody>
              <a:bodyPr wrap="square" rtlCol="0">
                <a:spAutoFit/>
              </a:bodyPr>
              <a:lstStyle/>
              <a:p>
                <a:pPr marL="457200" indent="-457200">
                  <a:lnSpc>
                    <a:spcPct val="120000"/>
                  </a:lnSpc>
                  <a:buFont typeface="Wingdings" pitchFamily="2" charset="2"/>
                  <a:buChar char="§"/>
                </a:pPr>
                <a14:m>
                  <m:oMath xmlns:m="http://schemas.openxmlformats.org/officeDocument/2006/math">
                    <m:r>
                      <a:rPr lang="zh-CN" altLang="en-US" sz="3200" i="1">
                        <a:latin typeface="Cambria Math" panose="02040503050406030204" pitchFamily="18" charset="0"/>
                      </a:rPr>
                      <m:t>若</m:t>
                    </m:r>
                    <m:r>
                      <a:rPr lang="zh-CN" altLang="en-US" sz="3200" i="1" smtClean="0">
                        <a:solidFill>
                          <a:srgbClr val="7030A0"/>
                        </a:solidFill>
                        <a:latin typeface="Cambria Math" panose="02040503050406030204" pitchFamily="18" charset="0"/>
                      </a:rPr>
                      <m:t>有趣的</m:t>
                    </m:r>
                    <m:r>
                      <a:rPr lang="zh-CN" altLang="en-US" sz="3200" i="1">
                        <a:solidFill>
                          <a:srgbClr val="7030A0"/>
                        </a:solidFill>
                        <a:latin typeface="Cambria Math" panose="02040503050406030204" pitchFamily="18" charset="0"/>
                      </a:rPr>
                      <m:t>性质</m:t>
                    </m:r>
                  </m:oMath>
                </a14:m>
                <a:r>
                  <a:rPr lang="en-CN" sz="3200" dirty="0"/>
                  <a:t>与</a:t>
                </a:r>
                <a:r>
                  <a:rPr lang="en-CN" sz="3200" dirty="0">
                    <a:solidFill>
                      <a:srgbClr val="7030A0"/>
                    </a:solidFill>
                  </a:rPr>
                  <a:t>逼近目标函数的假设</a:t>
                </a:r>
                <a:r>
                  <a:rPr lang="en-CN" sz="3200" dirty="0">
                    <a:solidFill>
                      <a:srgbClr val="FF0000"/>
                    </a:solidFill>
                  </a:rPr>
                  <a:t>相关</a:t>
                </a:r>
                <a:r>
                  <a:rPr lang="zh-CN" altLang="en-US" sz="3200" dirty="0"/>
                  <a:t>，</a:t>
                </a:r>
                <a:endParaRPr lang="en-US" altLang="zh-CN" sz="3200" dirty="0"/>
              </a:p>
              <a:p>
                <a:pPr>
                  <a:lnSpc>
                    <a:spcPct val="120000"/>
                  </a:lnSpc>
                </a:pPr>
                <a:r>
                  <a:rPr lang="zh-CN" altLang="en-US" sz="3200" dirty="0"/>
                  <a:t>    则</a:t>
                </a:r>
                <a:r>
                  <a:rPr lang="en-US" altLang="zh-CN" sz="3200" dirty="0"/>
                  <a:t>ML</a:t>
                </a:r>
                <a:r>
                  <a:rPr lang="zh-CN" altLang="en-US" sz="3200" dirty="0"/>
                  <a:t>与</a:t>
                </a:r>
                <a:r>
                  <a:rPr lang="en-US" altLang="zh-CN" sz="3200" dirty="0"/>
                  <a:t>DM</a:t>
                </a:r>
                <a:r>
                  <a:rPr lang="zh-CN" altLang="en-US" sz="3200" dirty="0"/>
                  <a:t>可互补</a:t>
                </a:r>
                <a:endParaRPr lang="en-CN" sz="3200" dirty="0"/>
              </a:p>
            </p:txBody>
          </p:sp>
        </mc:Choice>
        <mc:Fallback xmlns="">
          <p:sp>
            <p:nvSpPr>
              <p:cNvPr id="10" name="文本框 119">
                <a:extLst>
                  <a:ext uri="{FF2B5EF4-FFF2-40B4-BE49-F238E27FC236}">
                    <a16:creationId xmlns:a16="http://schemas.microsoft.com/office/drawing/2014/main" id="{852BCD27-1B3E-C04F-8456-792DBDCA58E7}"/>
                  </a:ext>
                </a:extLst>
              </p:cNvPr>
              <p:cNvSpPr txBox="1">
                <a:spLocks noRot="1" noChangeAspect="1" noMove="1" noResize="1" noEditPoints="1" noAdjustHandles="1" noChangeArrowheads="1" noChangeShapeType="1" noTextEdit="1"/>
              </p:cNvSpPr>
              <p:nvPr/>
            </p:nvSpPr>
            <p:spPr>
              <a:xfrm>
                <a:off x="1385568" y="4239681"/>
                <a:ext cx="10083621" cy="1226170"/>
              </a:xfrm>
              <a:prstGeom prst="rect">
                <a:avLst/>
              </a:prstGeom>
              <a:blipFill>
                <a:blip r:embed="rId6"/>
                <a:stretch>
                  <a:fillRect l="-1384" t="-2041" b="-15306"/>
                </a:stretch>
              </a:blipFill>
            </p:spPr>
            <p:txBody>
              <a:bodyPr/>
              <a:lstStyle/>
              <a:p>
                <a:r>
                  <a:rPr lang="en-CN">
                    <a:noFill/>
                  </a:rPr>
                  <a:t> </a:t>
                </a:r>
              </a:p>
            </p:txBody>
          </p:sp>
        </mc:Fallback>
      </mc:AlternateContent>
      <p:sp>
        <p:nvSpPr>
          <p:cNvPr id="11" name="文本框 119">
            <a:extLst>
              <a:ext uri="{FF2B5EF4-FFF2-40B4-BE49-F238E27FC236}">
                <a16:creationId xmlns:a16="http://schemas.microsoft.com/office/drawing/2014/main" id="{4598D07B-8E99-6A43-813B-72DA2E897A72}"/>
              </a:ext>
            </a:extLst>
          </p:cNvPr>
          <p:cNvSpPr txBox="1"/>
          <p:nvPr/>
        </p:nvSpPr>
        <p:spPr>
          <a:xfrm>
            <a:off x="345797" y="5606858"/>
            <a:ext cx="5859060" cy="632224"/>
          </a:xfrm>
          <a:prstGeom prst="rect">
            <a:avLst/>
          </a:prstGeom>
          <a:noFill/>
        </p:spPr>
        <p:txBody>
          <a:bodyPr wrap="square" rtlCol="0">
            <a:spAutoFit/>
          </a:bodyPr>
          <a:lstStyle/>
          <a:p>
            <a:pPr marL="457200" indent="-457200">
              <a:lnSpc>
                <a:spcPct val="120000"/>
              </a:lnSpc>
              <a:buFont typeface="Wingdings" pitchFamily="2" charset="2"/>
              <a:buChar char="Ø"/>
            </a:pPr>
            <a:r>
              <a:rPr lang="en-CN" sz="3200" dirty="0">
                <a:solidFill>
                  <a:srgbClr val="FF0000"/>
                </a:solidFill>
              </a:rPr>
              <a:t>实际中难以区分ML与DM</a:t>
            </a:r>
          </a:p>
        </p:txBody>
      </p:sp>
    </p:spTree>
    <p:extLst>
      <p:ext uri="{BB962C8B-B14F-4D97-AF65-F5344CB8AC3E}">
        <p14:creationId xmlns:p14="http://schemas.microsoft.com/office/powerpoint/2010/main" val="385165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584262" cy="426497"/>
          </a:xfrm>
        </p:spPr>
        <p:txBody>
          <a:bodyPr/>
          <a:lstStyle/>
          <a:p>
            <a:pPr marL="0" indent="0">
              <a:buNone/>
            </a:pPr>
            <a:r>
              <a:rPr lang="en-US" altLang="zh-CN" sz="4000" dirty="0"/>
              <a:t>5</a:t>
            </a:r>
            <a:r>
              <a:rPr lang="zh-CN" altLang="en-US" sz="4000" dirty="0"/>
              <a:t>、机器学习与其他相关学科</a:t>
            </a:r>
          </a:p>
        </p:txBody>
      </p:sp>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3A9FC213-AC25-6A49-AF8D-61B0382EA81C}"/>
                  </a:ext>
                </a:extLst>
              </p:cNvPr>
              <p:cNvSpPr txBox="1"/>
              <p:nvPr/>
            </p:nvSpPr>
            <p:spPr>
              <a:xfrm>
                <a:off x="279578" y="1265651"/>
                <a:ext cx="125220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en-US" altLang="zh-CN" sz="3200" spc="-10" dirty="0">
                    <a:solidFill>
                      <a:srgbClr val="FF0000"/>
                    </a:solidFill>
                    <a:latin typeface="+mn-ea"/>
                  </a:rPr>
                  <a:t>ML</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来计算假设</m:t>
                    </m:r>
                    <m:r>
                      <a:rPr lang="zh-CN" altLang="en-US" sz="3200" i="1">
                        <a:solidFill>
                          <a:srgbClr val="7030A0"/>
                        </a:solidFill>
                        <a:latin typeface="Cambria Math" panose="02040503050406030204" pitchFamily="18" charset="0"/>
                      </a:rPr>
                      <m:t>𝑔</m:t>
                    </m:r>
                    <m:r>
                      <a:rPr lang="zh-CN" altLang="en-US" sz="3200" i="1">
                        <a:latin typeface="Cambria Math" panose="02040503050406030204" pitchFamily="18" charset="0"/>
                      </a:rPr>
                      <m:t>使它逼近目标函数</m:t>
                    </m:r>
                    <m:r>
                      <a:rPr lang="zh-CN" altLang="en-US" sz="3200" i="1">
                        <a:latin typeface="Cambria Math" panose="02040503050406030204" pitchFamily="18" charset="0"/>
                      </a:rPr>
                      <m:t>𝑓</m:t>
                    </m:r>
                  </m:oMath>
                </a14:m>
                <a:endParaRPr lang="en-CN" sz="3200" dirty="0"/>
              </a:p>
            </p:txBody>
          </p:sp>
        </mc:Choice>
        <mc:Fallback xmlns="">
          <p:sp>
            <p:nvSpPr>
              <p:cNvPr id="6" name="文本框 119">
                <a:extLst>
                  <a:ext uri="{FF2B5EF4-FFF2-40B4-BE49-F238E27FC236}">
                    <a16:creationId xmlns:a16="http://schemas.microsoft.com/office/drawing/2014/main" id="{3A9FC213-AC25-6A49-AF8D-61B0382EA81C}"/>
                  </a:ext>
                </a:extLst>
              </p:cNvPr>
              <p:cNvSpPr txBox="1">
                <a:spLocks noRot="1" noChangeAspect="1" noMove="1" noResize="1" noEditPoints="1" noAdjustHandles="1" noChangeArrowheads="1" noChangeShapeType="1" noTextEdit="1"/>
              </p:cNvSpPr>
              <p:nvPr/>
            </p:nvSpPr>
            <p:spPr>
              <a:xfrm>
                <a:off x="279578" y="1265651"/>
                <a:ext cx="12522021" cy="635302"/>
              </a:xfrm>
              <a:prstGeom prst="rect">
                <a:avLst/>
              </a:prstGeom>
              <a:blipFill>
                <a:blip r:embed="rId3"/>
                <a:stretch>
                  <a:fillRect l="-1114" t="-3922" b="-31373"/>
                </a:stretch>
              </a:blipFill>
            </p:spPr>
            <p:txBody>
              <a:bodyPr/>
              <a:lstStyle/>
              <a:p>
                <a:r>
                  <a:rPr lang="en-CN">
                    <a:noFill/>
                  </a:rPr>
                  <a:t> </a:t>
                </a:r>
              </a:p>
            </p:txBody>
          </p:sp>
        </mc:Fallback>
      </mc:AlternateContent>
      <p:sp>
        <p:nvSpPr>
          <p:cNvPr id="8" name="文本框 119">
            <a:extLst>
              <a:ext uri="{FF2B5EF4-FFF2-40B4-BE49-F238E27FC236}">
                <a16:creationId xmlns:a16="http://schemas.microsoft.com/office/drawing/2014/main" id="{4A721C1A-D874-7C44-8407-88DEC5F74B81}"/>
              </a:ext>
            </a:extLst>
          </p:cNvPr>
          <p:cNvSpPr txBox="1"/>
          <p:nvPr/>
        </p:nvSpPr>
        <p:spPr>
          <a:xfrm>
            <a:off x="279578" y="2139581"/>
            <a:ext cx="12078677" cy="632224"/>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模式识别（</a:t>
            </a:r>
            <a:r>
              <a:rPr lang="en-US" altLang="zh-CN" sz="3200" spc="-10" dirty="0">
                <a:solidFill>
                  <a:srgbClr val="FF0000"/>
                </a:solidFill>
                <a:latin typeface="+mn-ea"/>
              </a:rPr>
              <a:t> PR</a:t>
            </a:r>
            <a:r>
              <a:rPr lang="zh-CN" altLang="en-US" sz="3200" spc="-10" dirty="0">
                <a:solidFill>
                  <a:srgbClr val="FF0000"/>
                </a:solidFill>
                <a:latin typeface="+mn-ea"/>
              </a:rPr>
              <a:t>）</a:t>
            </a:r>
            <a:r>
              <a:rPr lang="zh-CN" altLang="en-US" sz="3200" spc="-10" dirty="0">
                <a:latin typeface="+mn-ea"/>
              </a:rPr>
              <a:t>：从数据中自动识别出模式或规律</a:t>
            </a:r>
            <a:endParaRPr lang="en-CN" sz="3200" dirty="0"/>
          </a:p>
        </p:txBody>
      </p:sp>
      <p:sp>
        <p:nvSpPr>
          <p:cNvPr id="9" name="文本框 119">
            <a:extLst>
              <a:ext uri="{FF2B5EF4-FFF2-40B4-BE49-F238E27FC236}">
                <a16:creationId xmlns:a16="http://schemas.microsoft.com/office/drawing/2014/main" id="{02BAF4A4-AC19-204B-B76B-FABC69D942F3}"/>
              </a:ext>
            </a:extLst>
          </p:cNvPr>
          <p:cNvSpPr txBox="1"/>
          <p:nvPr/>
        </p:nvSpPr>
        <p:spPr>
          <a:xfrm>
            <a:off x="1385568" y="3013511"/>
            <a:ext cx="9587232" cy="628442"/>
          </a:xfrm>
          <a:prstGeom prst="rect">
            <a:avLst/>
          </a:prstGeom>
          <a:noFill/>
        </p:spPr>
        <p:txBody>
          <a:bodyPr wrap="square" rtlCol="0">
            <a:spAutoFit/>
          </a:bodyPr>
          <a:lstStyle/>
          <a:p>
            <a:pPr marL="457200" indent="-457200">
              <a:lnSpc>
                <a:spcPct val="120000"/>
              </a:lnSpc>
              <a:buFont typeface="Wingdings" pitchFamily="2" charset="2"/>
              <a:buChar char="§"/>
            </a:pPr>
            <a:r>
              <a:rPr lang="en-CN" sz="3200" dirty="0"/>
              <a:t>ML是从数据中</a:t>
            </a:r>
            <a:r>
              <a:rPr lang="en-CN" sz="3200" dirty="0">
                <a:solidFill>
                  <a:srgbClr val="7030A0"/>
                </a:solidFill>
              </a:rPr>
              <a:t>自下而上</a:t>
            </a:r>
            <a:r>
              <a:rPr lang="en-CN" sz="3200" dirty="0">
                <a:solidFill>
                  <a:srgbClr val="FF0000"/>
                </a:solidFill>
              </a:rPr>
              <a:t>归纳</a:t>
            </a:r>
            <a:r>
              <a:rPr lang="en-CN" sz="3200" dirty="0"/>
              <a:t>出假设g</a:t>
            </a:r>
          </a:p>
        </p:txBody>
      </p:sp>
      <p:sp>
        <p:nvSpPr>
          <p:cNvPr id="11" name="文本框 119">
            <a:extLst>
              <a:ext uri="{FF2B5EF4-FFF2-40B4-BE49-F238E27FC236}">
                <a16:creationId xmlns:a16="http://schemas.microsoft.com/office/drawing/2014/main" id="{4598D07B-8E99-6A43-813B-72DA2E897A72}"/>
              </a:ext>
            </a:extLst>
          </p:cNvPr>
          <p:cNvSpPr txBox="1"/>
          <p:nvPr/>
        </p:nvSpPr>
        <p:spPr>
          <a:xfrm>
            <a:off x="279578" y="5111512"/>
            <a:ext cx="9587232" cy="632224"/>
          </a:xfrm>
          <a:prstGeom prst="rect">
            <a:avLst/>
          </a:prstGeom>
          <a:noFill/>
        </p:spPr>
        <p:txBody>
          <a:bodyPr wrap="square" rtlCol="0">
            <a:spAutoFit/>
          </a:bodyPr>
          <a:lstStyle/>
          <a:p>
            <a:pPr marL="457200" indent="-457200">
              <a:lnSpc>
                <a:spcPct val="120000"/>
              </a:lnSpc>
              <a:buFont typeface="Wingdings" pitchFamily="2" charset="2"/>
              <a:buChar char="Ø"/>
            </a:pPr>
            <a:r>
              <a:rPr lang="en-CN" sz="3200" dirty="0"/>
              <a:t>模式识别是问题</a:t>
            </a:r>
            <a:r>
              <a:rPr lang="zh-CN" altLang="en-US" sz="3200" dirty="0"/>
              <a:t>，</a:t>
            </a:r>
            <a:r>
              <a:rPr lang="en-CN" sz="3200" dirty="0"/>
              <a:t>机器学习是方法</a:t>
            </a:r>
            <a:endParaRPr lang="en-CN" sz="3200" dirty="0">
              <a:solidFill>
                <a:srgbClr val="FF0000"/>
              </a:solidFill>
            </a:endParaRPr>
          </a:p>
        </p:txBody>
      </p:sp>
      <p:sp>
        <p:nvSpPr>
          <p:cNvPr id="2" name="文本框 119">
            <a:extLst>
              <a:ext uri="{FF2B5EF4-FFF2-40B4-BE49-F238E27FC236}">
                <a16:creationId xmlns:a16="http://schemas.microsoft.com/office/drawing/2014/main" id="{3E889B76-9608-6097-52C7-6A5765429B9A}"/>
              </a:ext>
            </a:extLst>
          </p:cNvPr>
          <p:cNvSpPr txBox="1"/>
          <p:nvPr/>
        </p:nvSpPr>
        <p:spPr>
          <a:xfrm>
            <a:off x="1385568" y="3695882"/>
            <a:ext cx="10196832" cy="1223155"/>
          </a:xfrm>
          <a:prstGeom prst="rect">
            <a:avLst/>
          </a:prstGeom>
          <a:noFill/>
        </p:spPr>
        <p:txBody>
          <a:bodyPr wrap="square" rtlCol="0">
            <a:spAutoFit/>
          </a:bodyPr>
          <a:lstStyle/>
          <a:p>
            <a:pPr marL="457200" indent="-457200">
              <a:lnSpc>
                <a:spcPct val="120000"/>
              </a:lnSpc>
              <a:buFont typeface="Wingdings" pitchFamily="2" charset="2"/>
              <a:buChar char="§"/>
            </a:pPr>
            <a:r>
              <a:rPr lang="en-CN" sz="3200" dirty="0"/>
              <a:t>PR通常从数据中分析出一个模型</a:t>
            </a:r>
            <a:r>
              <a:rPr lang="zh-CN" altLang="en-US" sz="3200" dirty="0"/>
              <a:t>，再用这个模型</a:t>
            </a:r>
            <a:r>
              <a:rPr lang="zh-CN" altLang="en-US" sz="3200" dirty="0">
                <a:solidFill>
                  <a:srgbClr val="7030A0"/>
                </a:solidFill>
              </a:rPr>
              <a:t>自上而下</a:t>
            </a:r>
            <a:r>
              <a:rPr lang="zh-CN" altLang="en-US" sz="3200" dirty="0"/>
              <a:t>去</a:t>
            </a:r>
            <a:r>
              <a:rPr lang="zh-CN" altLang="en-US" sz="3200" dirty="0">
                <a:solidFill>
                  <a:srgbClr val="FF0000"/>
                </a:solidFill>
              </a:rPr>
              <a:t>演绎</a:t>
            </a:r>
            <a:r>
              <a:rPr lang="zh-CN" altLang="en-US" sz="3200" dirty="0"/>
              <a:t>搜索相关模式</a:t>
            </a:r>
            <a:endParaRPr lang="en-CN" sz="3200" dirty="0"/>
          </a:p>
        </p:txBody>
      </p:sp>
    </p:spTree>
    <p:extLst>
      <p:ext uri="{BB962C8B-B14F-4D97-AF65-F5344CB8AC3E}">
        <p14:creationId xmlns:p14="http://schemas.microsoft.com/office/powerpoint/2010/main" val="166002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584262" cy="426497"/>
          </a:xfrm>
        </p:spPr>
        <p:txBody>
          <a:bodyPr/>
          <a:lstStyle/>
          <a:p>
            <a:pPr marL="0" indent="0">
              <a:buNone/>
            </a:pPr>
            <a:r>
              <a:rPr lang="en-US" altLang="zh-CN" sz="4000" dirty="0"/>
              <a:t>5</a:t>
            </a:r>
            <a:r>
              <a:rPr lang="zh-CN" altLang="en-US" sz="4000" dirty="0"/>
              <a:t>、机器学习与其他相关学科</a:t>
            </a:r>
          </a:p>
        </p:txBody>
      </p:sp>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3A9FC213-AC25-6A49-AF8D-61B0382EA81C}"/>
                  </a:ext>
                </a:extLst>
              </p:cNvPr>
              <p:cNvSpPr txBox="1"/>
              <p:nvPr/>
            </p:nvSpPr>
            <p:spPr>
              <a:xfrm>
                <a:off x="279578" y="1265651"/>
                <a:ext cx="125220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en-US" altLang="zh-CN" sz="3200" spc="-10" dirty="0">
                    <a:solidFill>
                      <a:srgbClr val="FF0000"/>
                    </a:solidFill>
                    <a:latin typeface="+mn-ea"/>
                  </a:rPr>
                  <a:t>ML</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来计算假设</m:t>
                    </m:r>
                    <m:r>
                      <a:rPr lang="zh-CN" altLang="en-US" sz="3200" i="1">
                        <a:solidFill>
                          <a:srgbClr val="7030A0"/>
                        </a:solidFill>
                        <a:latin typeface="Cambria Math" panose="02040503050406030204" pitchFamily="18" charset="0"/>
                      </a:rPr>
                      <m:t>𝑔</m:t>
                    </m:r>
                    <m:r>
                      <a:rPr lang="zh-CN" altLang="en-US" sz="3200" i="1">
                        <a:latin typeface="Cambria Math" panose="02040503050406030204" pitchFamily="18" charset="0"/>
                      </a:rPr>
                      <m:t>使它逼近目标函数</m:t>
                    </m:r>
                    <m:r>
                      <a:rPr lang="zh-CN" altLang="en-US" sz="3200" i="1">
                        <a:latin typeface="Cambria Math" panose="02040503050406030204" pitchFamily="18" charset="0"/>
                      </a:rPr>
                      <m:t>𝑓</m:t>
                    </m:r>
                  </m:oMath>
                </a14:m>
                <a:endParaRPr lang="en-CN" sz="3200" dirty="0"/>
              </a:p>
            </p:txBody>
          </p:sp>
        </mc:Choice>
        <mc:Fallback xmlns="">
          <p:sp>
            <p:nvSpPr>
              <p:cNvPr id="6" name="文本框 119">
                <a:extLst>
                  <a:ext uri="{FF2B5EF4-FFF2-40B4-BE49-F238E27FC236}">
                    <a16:creationId xmlns:a16="http://schemas.microsoft.com/office/drawing/2014/main" id="{3A9FC213-AC25-6A49-AF8D-61B0382EA81C}"/>
                  </a:ext>
                </a:extLst>
              </p:cNvPr>
              <p:cNvSpPr txBox="1">
                <a:spLocks noRot="1" noChangeAspect="1" noMove="1" noResize="1" noEditPoints="1" noAdjustHandles="1" noChangeArrowheads="1" noChangeShapeType="1" noTextEdit="1"/>
              </p:cNvSpPr>
              <p:nvPr/>
            </p:nvSpPr>
            <p:spPr>
              <a:xfrm>
                <a:off x="279578" y="1265651"/>
                <a:ext cx="12522021" cy="635302"/>
              </a:xfrm>
              <a:prstGeom prst="rect">
                <a:avLst/>
              </a:prstGeom>
              <a:blipFill>
                <a:blip r:embed="rId3"/>
                <a:stretch>
                  <a:fillRect l="-1114"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4A721C1A-D874-7C44-8407-88DEC5F74B81}"/>
                  </a:ext>
                </a:extLst>
              </p:cNvPr>
              <p:cNvSpPr txBox="1"/>
              <p:nvPr/>
            </p:nvSpPr>
            <p:spPr>
              <a:xfrm>
                <a:off x="279578" y="2139581"/>
                <a:ext cx="116365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人工智能（</a:t>
                </a:r>
                <a:r>
                  <a:rPr lang="en-US" altLang="zh-CN" sz="3200" spc="-10" dirty="0">
                    <a:solidFill>
                      <a:srgbClr val="FF0000"/>
                    </a:solidFill>
                    <a:latin typeface="+mn-ea"/>
                  </a:rPr>
                  <a:t>AI</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机器展现出来</m:t>
                    </m:r>
                    <m:r>
                      <a:rPr lang="zh-CN" altLang="en-US" sz="3200" i="1" smtClean="0">
                        <a:latin typeface="Cambria Math" panose="02040503050406030204" pitchFamily="18" charset="0"/>
                      </a:rPr>
                      <m:t>的</m:t>
                    </m:r>
                    <m:r>
                      <a:rPr lang="zh-CN" altLang="en-US" sz="3200" i="1">
                        <a:latin typeface="Cambria Math" panose="02040503050406030204" pitchFamily="18" charset="0"/>
                      </a:rPr>
                      <m:t>智能</m:t>
                    </m:r>
                  </m:oMath>
                </a14:m>
                <a:endParaRPr lang="en-CN" sz="3200" dirty="0"/>
              </a:p>
            </p:txBody>
          </p:sp>
        </mc:Choice>
        <mc:Fallback xmlns="">
          <p:sp>
            <p:nvSpPr>
              <p:cNvPr id="8" name="文本框 119">
                <a:extLst>
                  <a:ext uri="{FF2B5EF4-FFF2-40B4-BE49-F238E27FC236}">
                    <a16:creationId xmlns:a16="http://schemas.microsoft.com/office/drawing/2014/main" id="{4A721C1A-D874-7C44-8407-88DEC5F74B81}"/>
                  </a:ext>
                </a:extLst>
              </p:cNvPr>
              <p:cNvSpPr txBox="1">
                <a:spLocks noRot="1" noChangeAspect="1" noMove="1" noResize="1" noEditPoints="1" noAdjustHandles="1" noChangeArrowheads="1" noChangeShapeType="1" noTextEdit="1"/>
              </p:cNvSpPr>
              <p:nvPr/>
            </p:nvSpPr>
            <p:spPr>
              <a:xfrm>
                <a:off x="279578" y="2139581"/>
                <a:ext cx="11636521" cy="635302"/>
              </a:xfrm>
              <a:prstGeom prst="rect">
                <a:avLst/>
              </a:prstGeom>
              <a:blipFill>
                <a:blip r:embed="rId4"/>
                <a:stretch>
                  <a:fillRect l="-1200" t="-3922" b="-31373"/>
                </a:stretch>
              </a:blipFill>
            </p:spPr>
            <p:txBody>
              <a:bodyPr/>
              <a:lstStyle/>
              <a:p>
                <a:r>
                  <a:rPr lang="en-CN">
                    <a:noFill/>
                  </a:rPr>
                  <a:t> </a:t>
                </a:r>
              </a:p>
            </p:txBody>
          </p:sp>
        </mc:Fallback>
      </mc:AlternateContent>
      <p:sp>
        <p:nvSpPr>
          <p:cNvPr id="9" name="文本框 119">
            <a:extLst>
              <a:ext uri="{FF2B5EF4-FFF2-40B4-BE49-F238E27FC236}">
                <a16:creationId xmlns:a16="http://schemas.microsoft.com/office/drawing/2014/main" id="{02BAF4A4-AC19-204B-B76B-FABC69D942F3}"/>
              </a:ext>
            </a:extLst>
          </p:cNvPr>
          <p:cNvSpPr txBox="1"/>
          <p:nvPr/>
        </p:nvSpPr>
        <p:spPr>
          <a:xfrm>
            <a:off x="1385568" y="3013511"/>
            <a:ext cx="9587232" cy="1223155"/>
          </a:xfrm>
          <a:prstGeom prst="rect">
            <a:avLst/>
          </a:prstGeom>
          <a:noFill/>
        </p:spPr>
        <p:txBody>
          <a:bodyPr wrap="square" rtlCol="0">
            <a:spAutoFit/>
          </a:bodyPr>
          <a:lstStyle/>
          <a:p>
            <a:pPr marL="457200" indent="-457200">
              <a:lnSpc>
                <a:spcPct val="120000"/>
              </a:lnSpc>
              <a:buFont typeface="Wingdings" pitchFamily="2" charset="2"/>
              <a:buChar char="§"/>
            </a:pPr>
            <a:r>
              <a:rPr lang="en-CN" sz="3200" dirty="0">
                <a:solidFill>
                  <a:srgbClr val="7030A0"/>
                </a:solidFill>
              </a:rPr>
              <a:t>逼近目标函数的假设</a:t>
            </a:r>
            <a:r>
              <a:rPr lang="en-CN" sz="3200" dirty="0"/>
              <a:t>显示出某种智能的行为</a:t>
            </a:r>
            <a:r>
              <a:rPr lang="zh-CN" altLang="en-US" sz="3200" dirty="0"/>
              <a:t>，</a:t>
            </a:r>
            <a:endParaRPr lang="en-US" altLang="zh-CN" sz="3200" dirty="0"/>
          </a:p>
          <a:p>
            <a:pPr>
              <a:lnSpc>
                <a:spcPct val="120000"/>
              </a:lnSpc>
            </a:pPr>
            <a:r>
              <a:rPr lang="zh-CN" altLang="en-US" sz="3200" dirty="0"/>
              <a:t>    则</a:t>
            </a:r>
            <a:r>
              <a:rPr lang="en-US" altLang="zh-CN" sz="3200" dirty="0"/>
              <a:t>ML</a:t>
            </a:r>
            <a:r>
              <a:rPr lang="zh-CN" altLang="en-US" sz="3200" dirty="0"/>
              <a:t>可帮助</a:t>
            </a:r>
            <a:r>
              <a:rPr lang="en-US" altLang="zh-CN" sz="3200" dirty="0"/>
              <a:t>AI</a:t>
            </a:r>
            <a:r>
              <a:rPr lang="zh-CN" altLang="en-US" sz="3200" dirty="0"/>
              <a:t>的实现</a:t>
            </a:r>
            <a:endParaRPr lang="en-CN" sz="3200" dirty="0"/>
          </a:p>
        </p:txBody>
      </p:sp>
      <p:sp>
        <p:nvSpPr>
          <p:cNvPr id="11" name="文本框 119">
            <a:extLst>
              <a:ext uri="{FF2B5EF4-FFF2-40B4-BE49-F238E27FC236}">
                <a16:creationId xmlns:a16="http://schemas.microsoft.com/office/drawing/2014/main" id="{4598D07B-8E99-6A43-813B-72DA2E897A72}"/>
              </a:ext>
            </a:extLst>
          </p:cNvPr>
          <p:cNvSpPr txBox="1"/>
          <p:nvPr/>
        </p:nvSpPr>
        <p:spPr>
          <a:xfrm>
            <a:off x="279578" y="4566734"/>
            <a:ext cx="9587232" cy="632224"/>
          </a:xfrm>
          <a:prstGeom prst="rect">
            <a:avLst/>
          </a:prstGeom>
          <a:noFill/>
        </p:spPr>
        <p:txBody>
          <a:bodyPr wrap="square" rtlCol="0">
            <a:spAutoFit/>
          </a:bodyPr>
          <a:lstStyle/>
          <a:p>
            <a:pPr marL="457200" indent="-457200">
              <a:lnSpc>
                <a:spcPct val="120000"/>
              </a:lnSpc>
              <a:buFont typeface="Wingdings" pitchFamily="2" charset="2"/>
              <a:buChar char="Ø"/>
            </a:pPr>
            <a:r>
              <a:rPr lang="en-CN" sz="3200" dirty="0"/>
              <a:t>机器学习是帮助实现人工智能的</a:t>
            </a:r>
            <a:r>
              <a:rPr lang="en-CN" sz="3200" dirty="0">
                <a:solidFill>
                  <a:srgbClr val="FF0000"/>
                </a:solidFill>
              </a:rPr>
              <a:t>一条可能的路径</a:t>
            </a:r>
          </a:p>
        </p:txBody>
      </p:sp>
    </p:spTree>
    <p:extLst>
      <p:ext uri="{BB962C8B-B14F-4D97-AF65-F5344CB8AC3E}">
        <p14:creationId xmlns:p14="http://schemas.microsoft.com/office/powerpoint/2010/main" val="30035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本章小结</a:t>
            </a:r>
            <a:endParaRPr lang="zh-CN" altLang="en-US" sz="4000" dirty="0"/>
          </a:p>
        </p:txBody>
      </p:sp>
      <p:sp>
        <p:nvSpPr>
          <p:cNvPr id="5" name="文本框 119">
            <a:extLst>
              <a:ext uri="{FF2B5EF4-FFF2-40B4-BE49-F238E27FC236}">
                <a16:creationId xmlns:a16="http://schemas.microsoft.com/office/drawing/2014/main" id="{F9260F1B-80EE-FD47-A38C-FCE2E775FA7B}"/>
              </a:ext>
            </a:extLst>
          </p:cNvPr>
          <p:cNvSpPr txBox="1"/>
          <p:nvPr/>
        </p:nvSpPr>
        <p:spPr>
          <a:xfrm>
            <a:off x="853745" y="848344"/>
            <a:ext cx="10493128" cy="108260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从人类学习的过程理解什么是机器学习（</a:t>
            </a:r>
            <a:r>
              <a:rPr lang="zh-CN" altLang="en-US" sz="2800" spc="-10" dirty="0">
                <a:solidFill>
                  <a:schemeClr val="accent1"/>
                </a:solidFill>
                <a:latin typeface="+mn-ea"/>
              </a:rPr>
              <a:t>从大量数据中获得知识或技能的过程</a:t>
            </a:r>
            <a:r>
              <a:rPr lang="zh-CN" altLang="en-US" sz="2800" spc="-10" dirty="0">
                <a:latin typeface="+mn-ea"/>
              </a:rPr>
              <a:t>），了解机器学习的定义 </a:t>
            </a:r>
            <a:endParaRPr lang="en-US" altLang="zh-CN" sz="2800" spc="-10" dirty="0">
              <a:latin typeface="+mn-ea"/>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C3B6B86-4DEA-AA4D-9280-F616A77C41FB}"/>
                  </a:ext>
                </a:extLst>
              </p:cNvPr>
              <p:cNvSpPr txBox="1"/>
              <p:nvPr/>
            </p:nvSpPr>
            <p:spPr>
              <a:xfrm>
                <a:off x="853745" y="2228507"/>
                <a:ext cx="10493128" cy="1599669"/>
              </a:xfrm>
              <a:prstGeom prst="rect">
                <a:avLst/>
              </a:prstGeom>
              <a:noFill/>
            </p:spPr>
            <p:txBody>
              <a:bodyPr wrap="square">
                <a:spAutoFit/>
              </a:bodyPr>
              <a:lstStyle/>
              <a:p>
                <a:pPr marL="457200" indent="-457200">
                  <a:lnSpc>
                    <a:spcPct val="120000"/>
                  </a:lnSpc>
                  <a:buFont typeface="Wingdings" pitchFamily="2" charset="2"/>
                  <a:buChar char="Ø"/>
                </a:pPr>
                <a:r>
                  <a:rPr lang="zh-CN" altLang="en-US" sz="2800" spc="-10" dirty="0">
                    <a:latin typeface="+mn-ea"/>
                  </a:rPr>
                  <a:t>认识什么情况下可以用机器学习（</a:t>
                </a:r>
                <a:r>
                  <a:rPr lang="zh-CN" altLang="en-US" sz="2800" b="1" spc="-10" dirty="0">
                    <a:solidFill>
                      <a:schemeClr val="accent1"/>
                    </a:solidFill>
                    <a:latin typeface="+mn-ea"/>
                  </a:rPr>
                  <a:t>三个条件</a:t>
                </a:r>
                <a:r>
                  <a:rPr lang="zh-CN" altLang="en-US" sz="2800" spc="-10" dirty="0">
                    <a:latin typeface="+mn-ea"/>
                  </a:rPr>
                  <a:t>），机器学习的基本术语、工作流程（</a:t>
                </a:r>
                <a:r>
                  <a:rPr lang="zh-CN" altLang="en-US" sz="2800" spc="-10" dirty="0">
                    <a:solidFill>
                      <a:schemeClr val="accent1"/>
                    </a:solidFill>
                    <a:latin typeface="+mn-ea"/>
                  </a:rPr>
                  <a:t>学习出从输入到输出的映射（</a:t>
                </a:r>
                <a:r>
                  <a:rPr lang="zh-CN" altLang="en-US" sz="2800" spc="-10" dirty="0">
                    <a:solidFill>
                      <a:srgbClr val="FF0000"/>
                    </a:solidFill>
                    <a:latin typeface="+mn-ea"/>
                  </a:rPr>
                  <a:t>函数</a:t>
                </a:r>
                <a14:m>
                  <m:oMath xmlns:m="http://schemas.openxmlformats.org/officeDocument/2006/math">
                    <m:r>
                      <a:rPr lang="en-US" altLang="zh-CN" sz="2800" b="0" i="1" spc="-10" smtClean="0">
                        <a:solidFill>
                          <a:srgbClr val="FF0000"/>
                        </a:solidFill>
                        <a:latin typeface="Cambria Math" panose="02040503050406030204" pitchFamily="18" charset="0"/>
                      </a:rPr>
                      <m:t>𝑔</m:t>
                    </m:r>
                  </m:oMath>
                </a14:m>
                <a:r>
                  <a:rPr lang="zh-CN" altLang="en-US" sz="2800" spc="-10" dirty="0">
                    <a:solidFill>
                      <a:schemeClr val="accent1"/>
                    </a:solidFill>
                    <a:latin typeface="+mn-ea"/>
                  </a:rPr>
                  <a:t>）</a:t>
                </a:r>
                <a:r>
                  <a:rPr lang="zh-CN" altLang="en-US" sz="2800" spc="-10" dirty="0">
                    <a:latin typeface="+mn-ea"/>
                  </a:rPr>
                  <a:t>）和</a:t>
                </a:r>
                <a:r>
                  <a:rPr lang="zh-CN" altLang="en-US" sz="2800" b="1" spc="-10" dirty="0">
                    <a:latin typeface="+mn-ea"/>
                  </a:rPr>
                  <a:t>常见分类</a:t>
                </a:r>
                <a:endParaRPr lang="en-US" altLang="zh-CN" sz="2800" b="1" spc="-10" dirty="0">
                  <a:latin typeface="+mn-ea"/>
                </a:endParaRPr>
              </a:p>
            </p:txBody>
          </p:sp>
        </mc:Choice>
        <mc:Fallback>
          <p:sp>
            <p:nvSpPr>
              <p:cNvPr id="7" name="TextBox 6">
                <a:extLst>
                  <a:ext uri="{FF2B5EF4-FFF2-40B4-BE49-F238E27FC236}">
                    <a16:creationId xmlns:a16="http://schemas.microsoft.com/office/drawing/2014/main" id="{DC3B6B86-4DEA-AA4D-9280-F616A77C41FB}"/>
                  </a:ext>
                </a:extLst>
              </p:cNvPr>
              <p:cNvSpPr txBox="1">
                <a:spLocks noRot="1" noChangeAspect="1" noMove="1" noResize="1" noEditPoints="1" noAdjustHandles="1" noChangeArrowheads="1" noChangeShapeType="1" noTextEdit="1"/>
              </p:cNvSpPr>
              <p:nvPr/>
            </p:nvSpPr>
            <p:spPr>
              <a:xfrm>
                <a:off x="853745" y="2228507"/>
                <a:ext cx="10493128" cy="1599669"/>
              </a:xfrm>
              <a:prstGeom prst="rect">
                <a:avLst/>
              </a:prstGeom>
              <a:blipFill>
                <a:blip r:embed="rId3"/>
                <a:stretch>
                  <a:fillRect l="-1088" t="-1575" r="-605" b="-10236"/>
                </a:stretch>
              </a:blipFill>
            </p:spPr>
            <p:txBody>
              <a:bodyPr/>
              <a:lstStyle/>
              <a:p>
                <a:r>
                  <a:rPr lang="zh-CN" altLang="en-US">
                    <a:noFill/>
                  </a:rPr>
                  <a:t> </a:t>
                </a:r>
              </a:p>
            </p:txBody>
          </p:sp>
        </mc:Fallback>
      </mc:AlternateContent>
      <p:sp>
        <p:nvSpPr>
          <p:cNvPr id="8" name="TextBox 7">
            <a:extLst>
              <a:ext uri="{FF2B5EF4-FFF2-40B4-BE49-F238E27FC236}">
                <a16:creationId xmlns:a16="http://schemas.microsoft.com/office/drawing/2014/main" id="{6AE19071-2160-634C-B404-3DC537C4AFD0}"/>
              </a:ext>
            </a:extLst>
          </p:cNvPr>
          <p:cNvSpPr txBox="1"/>
          <p:nvPr/>
        </p:nvSpPr>
        <p:spPr>
          <a:xfrm>
            <a:off x="853745" y="4125735"/>
            <a:ext cx="10493128" cy="1082604"/>
          </a:xfrm>
          <a:prstGeom prst="rect">
            <a:avLst/>
          </a:prstGeom>
          <a:noFill/>
        </p:spPr>
        <p:txBody>
          <a:bodyPr wrap="square">
            <a:spAutoFit/>
          </a:bodyPr>
          <a:lstStyle/>
          <a:p>
            <a:pPr marL="457200" indent="-457200">
              <a:lnSpc>
                <a:spcPct val="120000"/>
              </a:lnSpc>
              <a:buFont typeface="Wingdings" pitchFamily="2" charset="2"/>
              <a:buChar char="Ø"/>
            </a:pPr>
            <a:r>
              <a:rPr lang="zh-CN" altLang="en-US" sz="2800" spc="-10" dirty="0">
                <a:latin typeface="+mn-ea"/>
              </a:rPr>
              <a:t>了解机器学习的发展历史（“三盘棋”）及相关应用（衣食住行</a:t>
            </a:r>
            <a:r>
              <a:rPr lang="zh-CN" altLang="en-CN" sz="2800" spc="-10" dirty="0">
                <a:latin typeface="+mn-ea"/>
              </a:rPr>
              <a:t>育乐</a:t>
            </a:r>
            <a:r>
              <a:rPr lang="zh-CN" altLang="en-US" sz="2800" spc="-10" dirty="0">
                <a:latin typeface="+mn-ea"/>
              </a:rPr>
              <a:t>）</a:t>
            </a:r>
            <a:endParaRPr lang="en-US" altLang="zh-CN" sz="2800" spc="-10" dirty="0">
              <a:latin typeface="+mn-ea"/>
            </a:endParaRPr>
          </a:p>
        </p:txBody>
      </p:sp>
      <p:sp>
        <p:nvSpPr>
          <p:cNvPr id="9" name="TextBox 8">
            <a:extLst>
              <a:ext uri="{FF2B5EF4-FFF2-40B4-BE49-F238E27FC236}">
                <a16:creationId xmlns:a16="http://schemas.microsoft.com/office/drawing/2014/main" id="{867501B5-8401-B847-A87A-DA30C6840A1A}"/>
              </a:ext>
            </a:extLst>
          </p:cNvPr>
          <p:cNvSpPr txBox="1"/>
          <p:nvPr/>
        </p:nvSpPr>
        <p:spPr>
          <a:xfrm>
            <a:off x="853745" y="5467290"/>
            <a:ext cx="10493128" cy="565539"/>
          </a:xfrm>
          <a:prstGeom prst="rect">
            <a:avLst/>
          </a:prstGeom>
          <a:noFill/>
        </p:spPr>
        <p:txBody>
          <a:bodyPr wrap="square">
            <a:spAutoFit/>
          </a:bodyPr>
          <a:lstStyle/>
          <a:p>
            <a:pPr marL="457200" indent="-457200">
              <a:lnSpc>
                <a:spcPct val="120000"/>
              </a:lnSpc>
              <a:buFont typeface="Wingdings" pitchFamily="2" charset="2"/>
              <a:buChar char="Ø"/>
            </a:pPr>
            <a:r>
              <a:rPr lang="zh-CN" altLang="en-US" sz="2800" spc="-10" dirty="0">
                <a:latin typeface="+mn-ea"/>
              </a:rPr>
              <a:t>机器学习与相关学科（数据挖掘、模式识别人工智能）的关系</a:t>
            </a:r>
            <a:endParaRPr lang="en-US" altLang="zh-CN" sz="2800" spc="-10" dirty="0">
              <a:latin typeface="+mn-ea"/>
            </a:endParaRPr>
          </a:p>
        </p:txBody>
      </p:sp>
    </p:spTree>
    <p:extLst>
      <p:ext uri="{BB962C8B-B14F-4D97-AF65-F5344CB8AC3E}">
        <p14:creationId xmlns:p14="http://schemas.microsoft.com/office/powerpoint/2010/main" val="221907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1"/>
                </a:solidFill>
                <a:latin typeface="+mn-ea"/>
              </a:rPr>
              <a:t>机器学习是融合</a:t>
            </a:r>
            <a:r>
              <a:rPr lang="zh-CN" altLang="en-US" sz="3200" spc="-10" dirty="0">
                <a:solidFill>
                  <a:srgbClr val="FF0000"/>
                </a:solidFill>
                <a:latin typeface="+mn-ea"/>
              </a:rPr>
              <a:t>理论</a:t>
            </a:r>
            <a:r>
              <a:rPr lang="zh-CN" altLang="en-US" sz="3200" spc="-10" dirty="0">
                <a:solidFill>
                  <a:schemeClr val="accent1"/>
                </a:solidFill>
                <a:latin typeface="+mn-ea"/>
              </a:rPr>
              <a:t>与</a:t>
            </a:r>
            <a:r>
              <a:rPr lang="zh-CN" altLang="en-US" sz="3200" spc="-10" dirty="0">
                <a:solidFill>
                  <a:srgbClr val="FF0000"/>
                </a:solidFill>
                <a:latin typeface="+mn-ea"/>
              </a:rPr>
              <a:t>技术</a:t>
            </a:r>
            <a:r>
              <a:rPr lang="zh-CN" altLang="en-US" sz="3200" spc="-10" dirty="0">
                <a:solidFill>
                  <a:schemeClr val="accent1"/>
                </a:solidFill>
                <a:latin typeface="+mn-ea"/>
              </a:rPr>
              <a:t>的一门课</a:t>
            </a:r>
            <a:endParaRPr lang="en-US" altLang="zh-CN" sz="3200" spc="-10" dirty="0">
              <a:solidFill>
                <a:schemeClr val="accent1"/>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sz="4000" dirty="0"/>
              <a:t>本课程的设计理念</a:t>
            </a:r>
          </a:p>
        </p:txBody>
      </p:sp>
      <p:sp>
        <p:nvSpPr>
          <p:cNvPr id="5" name="文本框 119">
            <a:extLst>
              <a:ext uri="{FF2B5EF4-FFF2-40B4-BE49-F238E27FC236}">
                <a16:creationId xmlns:a16="http://schemas.microsoft.com/office/drawing/2014/main" id="{F544908D-610E-3C4E-B746-3D3F990ED9B3}"/>
              </a:ext>
            </a:extLst>
          </p:cNvPr>
          <p:cNvSpPr txBox="1"/>
          <p:nvPr/>
        </p:nvSpPr>
        <p:spPr>
          <a:xfrm>
            <a:off x="892618" y="1715781"/>
            <a:ext cx="10593941"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本课程采用“</a:t>
            </a:r>
            <a:r>
              <a:rPr lang="zh-CN" altLang="en-US" sz="2800" spc="-10" dirty="0">
                <a:solidFill>
                  <a:srgbClr val="FF0000"/>
                </a:solidFill>
                <a:latin typeface="+mn-ea"/>
              </a:rPr>
              <a:t>理论讲解为主，案例分析为辅</a:t>
            </a:r>
            <a:r>
              <a:rPr lang="zh-CN" altLang="en-US" sz="2800" spc="-10" dirty="0">
                <a:solidFill>
                  <a:schemeClr val="tx1">
                    <a:lumMod val="85000"/>
                    <a:lumOff val="15000"/>
                  </a:schemeClr>
                </a:solidFill>
                <a:latin typeface="+mn-ea"/>
              </a:rPr>
              <a:t>”的设计思路</a:t>
            </a:r>
            <a:endParaRPr lang="en-US" altLang="zh-CN" sz="2800" spc="-10" dirty="0">
              <a:solidFill>
                <a:schemeClr val="tx1">
                  <a:lumMod val="85000"/>
                  <a:lumOff val="15000"/>
                </a:schemeClr>
              </a:solidFill>
              <a:latin typeface="+mn-ea"/>
            </a:endParaRPr>
          </a:p>
        </p:txBody>
      </p:sp>
      <p:sp>
        <p:nvSpPr>
          <p:cNvPr id="6" name="TextBox 5">
            <a:extLst>
              <a:ext uri="{FF2B5EF4-FFF2-40B4-BE49-F238E27FC236}">
                <a16:creationId xmlns:a16="http://schemas.microsoft.com/office/drawing/2014/main" id="{C7D28C46-AAF3-2845-8B0B-559E860102B6}"/>
              </a:ext>
            </a:extLst>
          </p:cNvPr>
          <p:cNvSpPr txBox="1"/>
          <p:nvPr/>
        </p:nvSpPr>
        <p:spPr>
          <a:xfrm>
            <a:off x="575327" y="2392551"/>
            <a:ext cx="9995691" cy="584775"/>
          </a:xfrm>
          <a:prstGeom prst="rect">
            <a:avLst/>
          </a:prstGeom>
          <a:noFill/>
        </p:spPr>
        <p:txBody>
          <a:bodyPr wrap="square" rtlCol="0">
            <a:spAutoFit/>
          </a:bodyPr>
          <a:lstStyle/>
          <a:p>
            <a:pPr marL="457200" indent="-457200" algn="just">
              <a:buFont typeface="Wingdings" pitchFamily="2" charset="2"/>
              <a:buChar char="Ø"/>
            </a:pPr>
            <a:r>
              <a:rPr lang="zh-CN" altLang="en-US" sz="3200" dirty="0">
                <a:solidFill>
                  <a:schemeClr val="accent1"/>
                </a:solidFill>
                <a:latin typeface="+mn-ea"/>
              </a:rPr>
              <a:t>预备知识：</a:t>
            </a:r>
            <a:r>
              <a:rPr lang="zh-CN" altLang="en-US" sz="2800" dirty="0">
                <a:latin typeface="+mn-ea"/>
              </a:rPr>
              <a:t>线性代数、概率论、模式识别等</a:t>
            </a:r>
            <a:endParaRPr lang="en-US" altLang="zh-CN" sz="2800" dirty="0">
              <a:latin typeface="+mn-ea"/>
            </a:endParaRPr>
          </a:p>
        </p:txBody>
      </p:sp>
      <p:sp>
        <p:nvSpPr>
          <p:cNvPr id="7" name="TextBox 6">
            <a:extLst>
              <a:ext uri="{FF2B5EF4-FFF2-40B4-BE49-F238E27FC236}">
                <a16:creationId xmlns:a16="http://schemas.microsoft.com/office/drawing/2014/main" id="{2EA7F165-E336-9F4D-835B-81482B45FA0A}"/>
              </a:ext>
            </a:extLst>
          </p:cNvPr>
          <p:cNvSpPr txBox="1"/>
          <p:nvPr/>
        </p:nvSpPr>
        <p:spPr>
          <a:xfrm>
            <a:off x="575327" y="3166259"/>
            <a:ext cx="8313840" cy="1236429"/>
          </a:xfrm>
          <a:prstGeom prst="rect">
            <a:avLst/>
          </a:prstGeom>
          <a:noFill/>
        </p:spPr>
        <p:txBody>
          <a:bodyPr wrap="square" rtlCol="0">
            <a:spAutoFit/>
          </a:bodyPr>
          <a:lstStyle/>
          <a:p>
            <a:pPr marL="457200" indent="-457200" algn="just">
              <a:buFont typeface="Wingdings" pitchFamily="2" charset="2"/>
              <a:buChar char="Ø"/>
            </a:pPr>
            <a:r>
              <a:rPr lang="zh-CN" altLang="en-US" sz="3200" b="1" dirty="0">
                <a:solidFill>
                  <a:schemeClr val="accent1"/>
                </a:solidFill>
                <a:latin typeface="+mn-ea"/>
              </a:rPr>
              <a:t>授课教材</a:t>
            </a:r>
            <a:r>
              <a:rPr lang="zh-CN" altLang="en-US" sz="3200" dirty="0">
                <a:solidFill>
                  <a:schemeClr val="accent1"/>
                </a:solidFill>
                <a:latin typeface="+mn-ea"/>
              </a:rPr>
              <a:t>：</a:t>
            </a:r>
            <a:endParaRPr lang="en-US" altLang="zh-CN" sz="3200" dirty="0">
              <a:solidFill>
                <a:schemeClr val="accent1"/>
              </a:solidFill>
              <a:latin typeface="+mn-ea"/>
            </a:endParaRPr>
          </a:p>
          <a:p>
            <a:pPr algn="just">
              <a:lnSpc>
                <a:spcPct val="150000"/>
              </a:lnSpc>
            </a:pPr>
            <a:r>
              <a:rPr lang="zh-CN" altLang="en-US" sz="3200" dirty="0">
                <a:latin typeface="+mn-ea"/>
              </a:rPr>
              <a:t>   </a:t>
            </a:r>
            <a:r>
              <a:rPr lang="zh-CN" altLang="en-US" sz="2800" dirty="0">
                <a:latin typeface="+mn-ea"/>
              </a:rPr>
              <a:t>周志华，机器学习，清华大学出版社</a:t>
            </a:r>
            <a:r>
              <a:rPr lang="en-US" altLang="zh-CN" sz="2800" b="1" dirty="0">
                <a:latin typeface="+mn-ea"/>
              </a:rPr>
              <a:t>+</a:t>
            </a:r>
            <a:r>
              <a:rPr lang="zh-CN" altLang="en-US" sz="2800" dirty="0">
                <a:latin typeface="+mn-ea"/>
              </a:rPr>
              <a:t>相关讲义</a:t>
            </a:r>
            <a:endParaRPr lang="en-US" altLang="zh-CN" sz="2800" dirty="0">
              <a:latin typeface="+mn-ea"/>
            </a:endParaRPr>
          </a:p>
        </p:txBody>
      </p:sp>
      <p:pic>
        <p:nvPicPr>
          <p:cNvPr id="1026" name="Picture 2">
            <a:extLst>
              <a:ext uri="{FF2B5EF4-FFF2-40B4-BE49-F238E27FC236}">
                <a16:creationId xmlns:a16="http://schemas.microsoft.com/office/drawing/2014/main" id="{115FC7F0-2C5C-A343-A770-EC54D502D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00" y="3116823"/>
            <a:ext cx="3047773" cy="30477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627DB1-0CAC-0547-9ACF-9040848670D2}"/>
              </a:ext>
            </a:extLst>
          </p:cNvPr>
          <p:cNvSpPr txBox="1"/>
          <p:nvPr/>
        </p:nvSpPr>
        <p:spPr>
          <a:xfrm>
            <a:off x="556969" y="4497155"/>
            <a:ext cx="8332198" cy="1801262"/>
          </a:xfrm>
          <a:prstGeom prst="rect">
            <a:avLst/>
          </a:prstGeom>
          <a:noFill/>
        </p:spPr>
        <p:txBody>
          <a:bodyPr wrap="square" rtlCol="0">
            <a:spAutoFit/>
          </a:bodyPr>
          <a:lstStyle/>
          <a:p>
            <a:pPr marL="457200" indent="-457200" algn="just">
              <a:buFont typeface="Wingdings" pitchFamily="2" charset="2"/>
              <a:buChar char="Ø"/>
            </a:pPr>
            <a:r>
              <a:rPr lang="zh-CN" altLang="en-US" sz="3200" dirty="0">
                <a:solidFill>
                  <a:schemeClr val="accent1"/>
                </a:solidFill>
                <a:latin typeface="+mn-ea"/>
              </a:rPr>
              <a:t>参考书：</a:t>
            </a:r>
            <a:endParaRPr lang="en-US" altLang="zh-CN" sz="3200" dirty="0">
              <a:solidFill>
                <a:schemeClr val="accent1"/>
              </a:solidFill>
              <a:latin typeface="+mn-ea"/>
            </a:endParaRPr>
          </a:p>
          <a:p>
            <a:pPr algn="just">
              <a:lnSpc>
                <a:spcPct val="150000"/>
              </a:lnSpc>
            </a:pPr>
            <a:r>
              <a:rPr lang="zh-CN" altLang="en-US" sz="2800" dirty="0">
                <a:latin typeface="+mn-ea"/>
              </a:rPr>
              <a:t> </a:t>
            </a:r>
            <a:r>
              <a:rPr lang="en-US" altLang="zh-CN" sz="2800" dirty="0">
                <a:latin typeface="+mn-ea"/>
              </a:rPr>
              <a:t>Abu-Mostafa et al., </a:t>
            </a:r>
            <a:r>
              <a:rPr lang="en-US" altLang="zh-CN" sz="2800" b="1" dirty="0">
                <a:solidFill>
                  <a:schemeClr val="accent1"/>
                </a:solidFill>
                <a:latin typeface="+mn-ea"/>
              </a:rPr>
              <a:t>Learning from data</a:t>
            </a:r>
            <a:r>
              <a:rPr lang="en-US" altLang="zh-CN" sz="2800" dirty="0">
                <a:latin typeface="+mn-ea"/>
              </a:rPr>
              <a:t>, 2012 </a:t>
            </a:r>
          </a:p>
          <a:p>
            <a:pPr algn="just">
              <a:lnSpc>
                <a:spcPct val="150000"/>
              </a:lnSpc>
            </a:pPr>
            <a:r>
              <a:rPr lang="zh-CN" altLang="en-US" sz="2800" dirty="0">
                <a:latin typeface="+mn-ea"/>
              </a:rPr>
              <a:t> 李航</a:t>
            </a:r>
            <a:r>
              <a:rPr lang="en-US" altLang="zh-CN" sz="2800" dirty="0">
                <a:latin typeface="+mn-ea"/>
              </a:rPr>
              <a:t>. </a:t>
            </a:r>
            <a:r>
              <a:rPr lang="zh-CN" altLang="en-US" sz="2800" b="1" dirty="0">
                <a:solidFill>
                  <a:schemeClr val="accent1"/>
                </a:solidFill>
                <a:latin typeface="+mn-ea"/>
              </a:rPr>
              <a:t>统计学习方法</a:t>
            </a:r>
            <a:r>
              <a:rPr lang="en-US" altLang="zh-CN" sz="2800" dirty="0">
                <a:latin typeface="+mn-ea"/>
              </a:rPr>
              <a:t>. </a:t>
            </a:r>
            <a:r>
              <a:rPr lang="zh-CN" altLang="en-US" sz="2800" dirty="0">
                <a:latin typeface="+mn-ea"/>
              </a:rPr>
              <a:t>清华大学出版社</a:t>
            </a:r>
            <a:endParaRPr lang="en-US" altLang="zh-CN" sz="2800" dirty="0">
              <a:latin typeface="+mn-ea"/>
            </a:endParaRPr>
          </a:p>
        </p:txBody>
      </p:sp>
    </p:spTree>
    <p:extLst>
      <p:ext uri="{BB962C8B-B14F-4D97-AF65-F5344CB8AC3E}">
        <p14:creationId xmlns:p14="http://schemas.microsoft.com/office/powerpoint/2010/main" val="17877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blinds(horizontal)">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310481" y="2499717"/>
            <a:ext cx="729402" cy="426497"/>
          </a:xfrm>
        </p:spPr>
        <p:txBody>
          <a:bodyPr/>
          <a:lstStyle/>
          <a:p>
            <a:pPr marL="0" indent="0">
              <a:buNone/>
            </a:pPr>
            <a:r>
              <a:rPr lang="zh-CN" altLang="en-US" sz="4000" dirty="0"/>
              <a:t>本课程包含的内容</a:t>
            </a:r>
          </a:p>
        </p:txBody>
      </p:sp>
      <p:pic>
        <p:nvPicPr>
          <p:cNvPr id="3" name="Picture 2">
            <a:extLst>
              <a:ext uri="{FF2B5EF4-FFF2-40B4-BE49-F238E27FC236}">
                <a16:creationId xmlns:a16="http://schemas.microsoft.com/office/drawing/2014/main" id="{C1D2828D-162C-2846-BCD5-8B16F0AE5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29" y="84714"/>
            <a:ext cx="9826746" cy="6166448"/>
          </a:xfrm>
          <a:prstGeom prst="rect">
            <a:avLst/>
          </a:prstGeom>
        </p:spPr>
      </p:pic>
    </p:spTree>
    <p:extLst>
      <p:ext uri="{BB962C8B-B14F-4D97-AF65-F5344CB8AC3E}">
        <p14:creationId xmlns:p14="http://schemas.microsoft.com/office/powerpoint/2010/main" val="392298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sz="4000" dirty="0"/>
              <a:t>本课程的考核方式</a:t>
            </a:r>
          </a:p>
        </p:txBody>
      </p:sp>
      <p:sp>
        <p:nvSpPr>
          <p:cNvPr id="5" name="Text Box 2">
            <a:extLst>
              <a:ext uri="{FF2B5EF4-FFF2-40B4-BE49-F238E27FC236}">
                <a16:creationId xmlns:a16="http://schemas.microsoft.com/office/drawing/2014/main" id="{3660C410-ADD9-8B49-AD70-E01C38F77EBB}"/>
              </a:ext>
            </a:extLst>
          </p:cNvPr>
          <p:cNvSpPr txBox="1">
            <a:spLocks noChangeArrowheads="1"/>
          </p:cNvSpPr>
          <p:nvPr/>
        </p:nvSpPr>
        <p:spPr bwMode="auto">
          <a:xfrm>
            <a:off x="1538847" y="1106676"/>
            <a:ext cx="83058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itchFamily="2" charset="2"/>
              <a:buChar char="Ø"/>
            </a:pPr>
            <a:r>
              <a:rPr lang="zh-CN" altLang="en-US" dirty="0">
                <a:solidFill>
                  <a:schemeClr val="accent1"/>
                </a:solidFill>
                <a:latin typeface="+mn-ea"/>
                <a:ea typeface="+mn-ea"/>
                <a:sym typeface="Webdings" pitchFamily="2" charset="2"/>
              </a:rPr>
              <a:t>课程评分方法 </a:t>
            </a:r>
            <a:r>
              <a:rPr lang="en-US" altLang="zh-CN" dirty="0">
                <a:solidFill>
                  <a:schemeClr val="accent1"/>
                </a:solidFill>
                <a:latin typeface="+mn-ea"/>
                <a:ea typeface="+mn-ea"/>
                <a:sym typeface="Webdings" pitchFamily="2" charset="2"/>
              </a:rPr>
              <a:t>(Grading Policies)</a:t>
            </a:r>
          </a:p>
          <a:p>
            <a:pPr eaLnBrk="1" hangingPunct="1">
              <a:spcBef>
                <a:spcPct val="50000"/>
              </a:spcBef>
              <a:buFontTx/>
              <a:buNone/>
            </a:pPr>
            <a:r>
              <a:rPr lang="en-US" altLang="zh-CN" sz="2800" dirty="0">
                <a:latin typeface="+mn-ea"/>
                <a:ea typeface="+mn-ea"/>
                <a:sym typeface="Webdings" pitchFamily="2" charset="2"/>
              </a:rPr>
              <a:t>  </a:t>
            </a:r>
            <a:r>
              <a:rPr lang="en-US" altLang="zh-CN" sz="2800" dirty="0">
                <a:latin typeface="+mn-ea"/>
                <a:ea typeface="+mn-ea"/>
                <a:sym typeface="Wingdings" pitchFamily="2" charset="2"/>
              </a:rPr>
              <a:t> </a:t>
            </a:r>
            <a:r>
              <a:rPr lang="zh-CN" altLang="en-US" sz="2800" dirty="0">
                <a:latin typeface="+mn-ea"/>
                <a:ea typeface="+mn-ea"/>
                <a:sym typeface="Wingdings" pitchFamily="2" charset="2"/>
              </a:rPr>
              <a:t>成绩</a:t>
            </a:r>
            <a:r>
              <a:rPr lang="en-US" altLang="zh-CN" sz="2800" dirty="0">
                <a:latin typeface="+mn-ea"/>
                <a:ea typeface="+mn-ea"/>
                <a:sym typeface="Wingdings" pitchFamily="2" charset="2"/>
              </a:rPr>
              <a:t> (Lecture Grade) (100) </a:t>
            </a:r>
          </a:p>
          <a:p>
            <a:pPr>
              <a:spcBef>
                <a:spcPct val="50000"/>
              </a:spcBef>
              <a:buNone/>
            </a:pPr>
            <a:r>
              <a:rPr lang="en-US" altLang="zh-CN" sz="2800" dirty="0">
                <a:latin typeface="+mn-ea"/>
                <a:ea typeface="+mn-ea"/>
                <a:sym typeface="Wingdings" pitchFamily="2" charset="2"/>
              </a:rPr>
              <a:t>       =</a:t>
            </a:r>
            <a:r>
              <a:rPr lang="zh-CN" altLang="en-US" sz="2800" dirty="0">
                <a:latin typeface="+mn-ea"/>
                <a:ea typeface="+mn-ea"/>
                <a:sym typeface="Wingdings" pitchFamily="2" charset="2"/>
              </a:rPr>
              <a:t>考试 </a:t>
            </a:r>
            <a:r>
              <a:rPr lang="en-US" altLang="zh-CN" sz="2800" dirty="0">
                <a:latin typeface="+mn-ea"/>
                <a:ea typeface="+mn-ea"/>
                <a:sym typeface="Wingdings" pitchFamily="2" charset="2"/>
              </a:rPr>
              <a:t>(Final Exam) (70)</a:t>
            </a:r>
          </a:p>
          <a:p>
            <a:pPr>
              <a:spcBef>
                <a:spcPct val="50000"/>
              </a:spcBef>
              <a:buNone/>
            </a:pPr>
            <a:r>
              <a:rPr lang="en-US" altLang="zh-CN" sz="2800" dirty="0">
                <a:latin typeface="+mn-ea"/>
                <a:sym typeface="Wingdings" pitchFamily="2" charset="2"/>
              </a:rPr>
              <a:t> </a:t>
            </a:r>
            <a:r>
              <a:rPr lang="zh-CN" altLang="en-US" sz="2800" dirty="0">
                <a:latin typeface="+mn-ea"/>
                <a:sym typeface="Wingdings" pitchFamily="2" charset="2"/>
              </a:rPr>
              <a:t>        </a:t>
            </a:r>
            <a:r>
              <a:rPr lang="en-US" altLang="zh-CN" sz="2800" dirty="0">
                <a:latin typeface="+mn-ea"/>
                <a:sym typeface="Wingdings" pitchFamily="2" charset="2"/>
              </a:rPr>
              <a:t>+</a:t>
            </a:r>
            <a:r>
              <a:rPr lang="zh-CN" altLang="en-US" sz="2800" dirty="0">
                <a:latin typeface="+mn-ea"/>
                <a:sym typeface="Wingdings" pitchFamily="2" charset="2"/>
              </a:rPr>
              <a:t> </a:t>
            </a:r>
            <a:r>
              <a:rPr lang="zh-CN" altLang="en-US" sz="2800" dirty="0">
                <a:latin typeface="+mn-ea"/>
                <a:ea typeface="+mn-ea"/>
                <a:sym typeface="Wingdings" pitchFamily="2" charset="2"/>
              </a:rPr>
              <a:t>课堂表现</a:t>
            </a:r>
            <a:r>
              <a:rPr lang="zh-CN" altLang="ja-JP" sz="2800" dirty="0">
                <a:latin typeface="+mn-ea"/>
                <a:ea typeface="+mn-ea"/>
                <a:sym typeface="Wingdings" pitchFamily="2" charset="2"/>
              </a:rPr>
              <a:t> </a:t>
            </a:r>
            <a:r>
              <a:rPr lang="en-US" altLang="zh-CN" sz="2800" dirty="0">
                <a:latin typeface="+mn-ea"/>
                <a:ea typeface="+mn-ea"/>
                <a:sym typeface="Wingdings" pitchFamily="2" charset="2"/>
              </a:rPr>
              <a:t>(</a:t>
            </a:r>
            <a:r>
              <a:rPr lang="en-US" altLang="zh-CN" sz="2800" dirty="0" err="1">
                <a:latin typeface="+mn-ea"/>
                <a:ea typeface="+mn-ea"/>
                <a:sym typeface="Wingdings" pitchFamily="2" charset="2"/>
              </a:rPr>
              <a:t>Attendence</a:t>
            </a:r>
            <a:r>
              <a:rPr lang="en-US" altLang="zh-CN" sz="2800" dirty="0">
                <a:latin typeface="+mn-ea"/>
                <a:ea typeface="+mn-ea"/>
                <a:sym typeface="Wingdings" pitchFamily="2" charset="2"/>
              </a:rPr>
              <a:t>)(10)</a:t>
            </a:r>
          </a:p>
          <a:p>
            <a:pPr eaLnBrk="1" hangingPunct="1">
              <a:spcBef>
                <a:spcPct val="50000"/>
              </a:spcBef>
              <a:buFontTx/>
              <a:buNone/>
            </a:pPr>
            <a:r>
              <a:rPr lang="zh-CN" altLang="en-US" sz="2800" dirty="0">
                <a:latin typeface="+mn-ea"/>
                <a:ea typeface="+mn-ea"/>
                <a:sym typeface="Wingdings" pitchFamily="2" charset="2"/>
              </a:rPr>
              <a:t>         </a:t>
            </a:r>
            <a:r>
              <a:rPr lang="en-US" altLang="zh-CN" sz="2800" dirty="0">
                <a:latin typeface="+mn-ea"/>
                <a:ea typeface="+mn-ea"/>
                <a:sym typeface="Wingdings" pitchFamily="2" charset="2"/>
              </a:rPr>
              <a:t>+</a:t>
            </a:r>
            <a:r>
              <a:rPr lang="zh-CN" altLang="en-US" sz="2800" dirty="0">
                <a:latin typeface="+mn-ea"/>
                <a:ea typeface="+mn-ea"/>
                <a:sym typeface="Wingdings" pitchFamily="2" charset="2"/>
              </a:rPr>
              <a:t> 工程项目 </a:t>
            </a:r>
            <a:r>
              <a:rPr lang="en-US" altLang="zh-CN" sz="2800" dirty="0">
                <a:latin typeface="+mn-ea"/>
                <a:sym typeface="Wingdings" pitchFamily="2" charset="2"/>
              </a:rPr>
              <a:t>(Project) (20)</a:t>
            </a:r>
          </a:p>
        </p:txBody>
      </p:sp>
      <p:graphicFrame>
        <p:nvGraphicFramePr>
          <p:cNvPr id="10" name="Object 11">
            <a:extLst>
              <a:ext uri="{FF2B5EF4-FFF2-40B4-BE49-F238E27FC236}">
                <a16:creationId xmlns:a16="http://schemas.microsoft.com/office/drawing/2014/main" id="{28E75028-A7F0-A941-A140-1393C384B463}"/>
              </a:ext>
            </a:extLst>
          </p:cNvPr>
          <p:cNvGraphicFramePr>
            <a:graphicFrameLocks noChangeAspect="1"/>
          </p:cNvGraphicFramePr>
          <p:nvPr>
            <p:extLst>
              <p:ext uri="{D42A27DB-BD31-4B8C-83A1-F6EECF244321}">
                <p14:modId xmlns:p14="http://schemas.microsoft.com/office/powerpoint/2010/main" val="2330649815"/>
              </p:ext>
            </p:extLst>
          </p:nvPr>
        </p:nvGraphicFramePr>
        <p:xfrm>
          <a:off x="1342842" y="4501161"/>
          <a:ext cx="1570038" cy="1608137"/>
        </p:xfrm>
        <a:graphic>
          <a:graphicData uri="http://schemas.openxmlformats.org/presentationml/2006/ole">
            <mc:AlternateContent xmlns:mc="http://schemas.openxmlformats.org/markup-compatibility/2006">
              <mc:Choice xmlns:v="urn:schemas-microsoft-com:vml" Requires="v">
                <p:oleObj name="剪辑" r:id="rId5" imgW="23304500" imgH="19304000" progId="MS_ClipArt_Gallery.2">
                  <p:embed/>
                </p:oleObj>
              </mc:Choice>
              <mc:Fallback>
                <p:oleObj name="剪辑" r:id="rId5" imgW="23304500" imgH="19304000" progId="MS_ClipArt_Gallery.2">
                  <p:embed/>
                  <p:pic>
                    <p:nvPicPr>
                      <p:cNvPr id="4107" name="Object 11">
                        <a:extLst>
                          <a:ext uri="{FF2B5EF4-FFF2-40B4-BE49-F238E27FC236}">
                            <a16:creationId xmlns:a16="http://schemas.microsoft.com/office/drawing/2014/main" id="{7D06EF75-E030-0C43-9919-4F13BEC62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2842" y="4501161"/>
                        <a:ext cx="1570038" cy="160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 name="Text Box 12">
            <a:extLst>
              <a:ext uri="{FF2B5EF4-FFF2-40B4-BE49-F238E27FC236}">
                <a16:creationId xmlns:a16="http://schemas.microsoft.com/office/drawing/2014/main" id="{E7903A46-47BA-014D-9AF7-543B36D64C14}"/>
              </a:ext>
            </a:extLst>
          </p:cNvPr>
          <p:cNvSpPr txBox="1">
            <a:spLocks noChangeArrowheads="1"/>
          </p:cNvSpPr>
          <p:nvPr/>
        </p:nvSpPr>
        <p:spPr bwMode="auto">
          <a:xfrm>
            <a:off x="3563012" y="4501161"/>
            <a:ext cx="5719528" cy="13112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b="1" dirty="0"/>
              <a:t>注意</a:t>
            </a:r>
            <a:r>
              <a:rPr lang="en-US" altLang="zh-CN" b="1" dirty="0"/>
              <a:t>:</a:t>
            </a:r>
          </a:p>
          <a:p>
            <a:pPr eaLnBrk="1" hangingPunct="1">
              <a:spcBef>
                <a:spcPct val="50000"/>
              </a:spcBef>
              <a:buFontTx/>
              <a:buNone/>
            </a:pPr>
            <a:r>
              <a:rPr lang="zh-CN" altLang="en-US" b="1" dirty="0"/>
              <a:t>不许随便缺课，注意课堂纪律</a:t>
            </a:r>
          </a:p>
        </p:txBody>
      </p:sp>
    </p:spTree>
    <p:extLst>
      <p:ext uri="{BB962C8B-B14F-4D97-AF65-F5344CB8AC3E}">
        <p14:creationId xmlns:p14="http://schemas.microsoft.com/office/powerpoint/2010/main" val="116649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Left)">
                                      <p:cBhvr>
                                        <p:cTn id="11" dur="500"/>
                                        <p:tgtEl>
                                          <p:spTgt spid="10"/>
                                        </p:tgtEl>
                                      </p:cBhvr>
                                    </p:animEffect>
                                  </p:childTnLst>
                                  <p:subTnLst>
                                    <p:audio>
                                      <p:cMediaNode>
                                        <p:cTn display="0" masterRel="sameClick">
                                          <p:stCondLst>
                                            <p:cond evt="begin" delay="0">
                                              <p:tn val="9"/>
                                            </p:cond>
                                          </p:stCondLst>
                                          <p:endCondLst>
                                            <p:cond evt="onStopAudio" delay="0">
                                              <p:tgtEl>
                                                <p:sldTgt/>
                                              </p:tgtEl>
                                            </p:cond>
                                          </p:endCondLst>
                                        </p:cTn>
                                        <p:tgtEl>
                                          <p:sndTgt r:embed="rId4" name="REMIND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上箭头标注 12">
            <a:extLst>
              <a:ext uri="{FF2B5EF4-FFF2-40B4-BE49-F238E27FC236}">
                <a16:creationId xmlns:a16="http://schemas.microsoft.com/office/drawing/2014/main" id="{98A33C1F-8F75-CEB6-61A0-6A993A654014}"/>
              </a:ext>
            </a:extLst>
          </p:cNvPr>
          <p:cNvSpPr/>
          <p:nvPr/>
        </p:nvSpPr>
        <p:spPr>
          <a:xfrm rot="16200000">
            <a:off x="5821604" y="138802"/>
            <a:ext cx="5411636" cy="6725985"/>
          </a:xfrm>
          <a:prstGeom prst="upArrowCallout">
            <a:avLst>
              <a:gd name="adj1" fmla="val 3724"/>
              <a:gd name="adj2" fmla="val 4213"/>
              <a:gd name="adj3" fmla="val 19550"/>
              <a:gd name="adj4" fmla="val 80758"/>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301588" y="1281488"/>
            <a:ext cx="729402" cy="426497"/>
          </a:xfrm>
        </p:spPr>
        <p:txBody>
          <a:bodyPr/>
          <a:lstStyle/>
          <a:p>
            <a:pPr marL="0" indent="0">
              <a:buNone/>
            </a:pPr>
            <a:r>
              <a:rPr lang="zh-CN" altLang="en-US" sz="4000" dirty="0"/>
              <a:t>课程实验</a:t>
            </a:r>
          </a:p>
        </p:txBody>
      </p:sp>
      <p:sp>
        <p:nvSpPr>
          <p:cNvPr id="5" name="文本框 4">
            <a:extLst>
              <a:ext uri="{FF2B5EF4-FFF2-40B4-BE49-F238E27FC236}">
                <a16:creationId xmlns:a16="http://schemas.microsoft.com/office/drawing/2014/main" id="{59C98592-D4A5-90E5-AE37-FDB72A5232F7}"/>
              </a:ext>
            </a:extLst>
          </p:cNvPr>
          <p:cNvSpPr txBox="1"/>
          <p:nvPr/>
        </p:nvSpPr>
        <p:spPr>
          <a:xfrm>
            <a:off x="1187730" y="374999"/>
            <a:ext cx="8526347" cy="501303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spc="-10" dirty="0">
                <a:solidFill>
                  <a:schemeClr val="accent1"/>
                </a:solidFill>
                <a:latin typeface="+mn-ea"/>
              </a:rPr>
              <a:t>以下八个主题的实验中</a:t>
            </a:r>
            <a:r>
              <a:rPr lang="zh-CN" altLang="en-US" sz="2400" b="1" spc="-10" dirty="0">
                <a:solidFill>
                  <a:srgbClr val="FF0000"/>
                </a:solidFill>
                <a:latin typeface="+mn-ea"/>
              </a:rPr>
              <a:t>八选四</a:t>
            </a:r>
            <a:r>
              <a:rPr lang="zh-CN" altLang="en-US" sz="2400" b="1" spc="-10" dirty="0">
                <a:solidFill>
                  <a:schemeClr val="accent1"/>
                </a:solidFill>
                <a:latin typeface="+mn-ea"/>
              </a:rPr>
              <a:t>：</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集成学习</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深度神经网络（全连接网络）</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卷积神经网络和循环神经网络</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生成对抗网络</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强化学习</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迁移学习</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半监督学习</a:t>
            </a:r>
            <a:endParaRPr lang="en-US" altLang="zh-CN" sz="2400" b="1" spc="-10" dirty="0">
              <a:solidFill>
                <a:schemeClr val="accent1"/>
              </a:solidFill>
              <a:latin typeface="+mn-ea"/>
            </a:endParaRPr>
          </a:p>
          <a:p>
            <a:pPr marL="800100" lvl="1" indent="-342900">
              <a:lnSpc>
                <a:spcPct val="150000"/>
              </a:lnSpc>
              <a:buFont typeface="Wingdings" pitchFamily="2" charset="2"/>
              <a:buChar char="l"/>
            </a:pPr>
            <a:r>
              <a:rPr lang="zh-CN" altLang="en-US" sz="2400" b="1" spc="-10" dirty="0">
                <a:solidFill>
                  <a:schemeClr val="accent1"/>
                </a:solidFill>
                <a:latin typeface="+mn-ea"/>
              </a:rPr>
              <a:t>小样本学习</a:t>
            </a:r>
            <a:endParaRPr lang="en-US" altLang="zh-CN" sz="2400" b="1" spc="-10" dirty="0">
              <a:solidFill>
                <a:schemeClr val="accent1"/>
              </a:solidFill>
              <a:latin typeface="+mn-ea"/>
            </a:endParaRPr>
          </a:p>
        </p:txBody>
      </p:sp>
      <p:sp>
        <p:nvSpPr>
          <p:cNvPr id="8" name="灯片编号占位符 7"/>
          <p:cNvSpPr>
            <a:spLocks noGrp="1"/>
          </p:cNvSpPr>
          <p:nvPr>
            <p:ph type="sldNum" sz="quarter" idx="1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8</a:t>
            </a:fld>
            <a:endParaRPr lang="zh-CN" altLang="en-US" dirty="0"/>
          </a:p>
        </p:txBody>
      </p:sp>
      <p:sp>
        <p:nvSpPr>
          <p:cNvPr id="6" name="文本框 5">
            <a:extLst>
              <a:ext uri="{FF2B5EF4-FFF2-40B4-BE49-F238E27FC236}">
                <a16:creationId xmlns:a16="http://schemas.microsoft.com/office/drawing/2014/main" id="{92D4502F-14FC-94F5-979A-74B07ED330D5}"/>
              </a:ext>
            </a:extLst>
          </p:cNvPr>
          <p:cNvSpPr txBox="1"/>
          <p:nvPr/>
        </p:nvSpPr>
        <p:spPr>
          <a:xfrm>
            <a:off x="8163516" y="5505438"/>
            <a:ext cx="2138727" cy="584775"/>
          </a:xfrm>
          <a:prstGeom prst="rect">
            <a:avLst/>
          </a:prstGeom>
          <a:noFill/>
        </p:spPr>
        <p:txBody>
          <a:bodyPr wrap="none" rtlCol="0">
            <a:spAutoFit/>
          </a:bodyPr>
          <a:lstStyle/>
          <a:p>
            <a:pPr algn="l"/>
            <a:r>
              <a:rPr kumimoji="1" lang="zh-CN" altLang="en-US" sz="3200" b="1" dirty="0">
                <a:latin typeface="+mn-ea"/>
              </a:rPr>
              <a:t>教程</a:t>
            </a:r>
            <a:r>
              <a:rPr kumimoji="1" lang="en-US" altLang="zh-CN" sz="3200" b="1" dirty="0">
                <a:latin typeface="+mn-ea"/>
              </a:rPr>
              <a:t>+</a:t>
            </a:r>
            <a:r>
              <a:rPr kumimoji="1" lang="zh-CN" altLang="en-US" sz="3200" b="1" dirty="0">
                <a:latin typeface="+mn-ea"/>
              </a:rPr>
              <a:t>作业</a:t>
            </a:r>
          </a:p>
        </p:txBody>
      </p:sp>
      <p:pic>
        <p:nvPicPr>
          <p:cNvPr id="7" name="图片 6">
            <a:extLst>
              <a:ext uri="{FF2B5EF4-FFF2-40B4-BE49-F238E27FC236}">
                <a16:creationId xmlns:a16="http://schemas.microsoft.com/office/drawing/2014/main" id="{B6E7F43F-4D2A-44AC-79C5-E61048945EBB}"/>
              </a:ext>
            </a:extLst>
          </p:cNvPr>
          <p:cNvPicPr>
            <a:picLocks noChangeAspect="1"/>
          </p:cNvPicPr>
          <p:nvPr/>
        </p:nvPicPr>
        <p:blipFill>
          <a:blip r:embed="rId3"/>
          <a:stretch>
            <a:fillRect/>
          </a:stretch>
        </p:blipFill>
        <p:spPr>
          <a:xfrm>
            <a:off x="6842869" y="1057802"/>
            <a:ext cx="4780020" cy="3030579"/>
          </a:xfrm>
          <a:prstGeom prst="rect">
            <a:avLst/>
          </a:prstGeom>
        </p:spPr>
      </p:pic>
      <p:pic>
        <p:nvPicPr>
          <p:cNvPr id="9" name="图片 8">
            <a:extLst>
              <a:ext uri="{FF2B5EF4-FFF2-40B4-BE49-F238E27FC236}">
                <a16:creationId xmlns:a16="http://schemas.microsoft.com/office/drawing/2014/main" id="{99225A02-F145-24DB-713D-508941CB7E9A}"/>
              </a:ext>
            </a:extLst>
          </p:cNvPr>
          <p:cNvPicPr>
            <a:picLocks noChangeAspect="1"/>
          </p:cNvPicPr>
          <p:nvPr/>
        </p:nvPicPr>
        <p:blipFill>
          <a:blip r:embed="rId4"/>
          <a:stretch>
            <a:fillRect/>
          </a:stretch>
        </p:blipFill>
        <p:spPr>
          <a:xfrm>
            <a:off x="6842870" y="4237118"/>
            <a:ext cx="4780020" cy="1125517"/>
          </a:xfrm>
          <a:prstGeom prst="rect">
            <a:avLst/>
          </a:prstGeom>
        </p:spPr>
      </p:pic>
    </p:spTree>
    <p:extLst>
      <p:ext uri="{BB962C8B-B14F-4D97-AF65-F5344CB8AC3E}">
        <p14:creationId xmlns:p14="http://schemas.microsoft.com/office/powerpoint/2010/main" val="1441308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82"/>
            <a:ext cx="12192001" cy="6858000"/>
          </a:xfrm>
          <a:prstGeom prst="rect">
            <a:avLst/>
          </a:prstGeom>
        </p:spPr>
      </p:pic>
      <p:sp>
        <p:nvSpPr>
          <p:cNvPr id="4" name="矩形 28"/>
          <p:cNvSpPr/>
          <p:nvPr/>
        </p:nvSpPr>
        <p:spPr bwMode="auto">
          <a:xfrm>
            <a:off x="2203" y="3489165"/>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3679342"/>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4445440"/>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5323531" y="1815460"/>
            <a:ext cx="3708645"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机器学习的概念与定义</a:t>
            </a:r>
          </a:p>
        </p:txBody>
      </p:sp>
      <p:sp>
        <p:nvSpPr>
          <p:cNvPr id="10" name="TextBox 9"/>
          <p:cNvSpPr txBox="1"/>
          <p:nvPr/>
        </p:nvSpPr>
        <p:spPr bwMode="auto">
          <a:xfrm>
            <a:off x="6642083" y="3706983"/>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机器学习发展历史</a:t>
            </a:r>
          </a:p>
        </p:txBody>
      </p:sp>
      <p:sp>
        <p:nvSpPr>
          <p:cNvPr id="12" name="TextBox 11"/>
          <p:cNvSpPr txBox="1"/>
          <p:nvPr/>
        </p:nvSpPr>
        <p:spPr bwMode="auto">
          <a:xfrm>
            <a:off x="6009436" y="2786409"/>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机器学习基本知识</a:t>
            </a:r>
          </a:p>
        </p:txBody>
      </p:sp>
      <p:sp>
        <p:nvSpPr>
          <p:cNvPr id="14" name="TextBox 13"/>
          <p:cNvSpPr txBox="1"/>
          <p:nvPr/>
        </p:nvSpPr>
        <p:spPr bwMode="auto">
          <a:xfrm>
            <a:off x="7265903" y="4619460"/>
            <a:ext cx="2669899"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机器学习的应用</a:t>
            </a:r>
          </a:p>
        </p:txBody>
      </p:sp>
      <p:sp>
        <p:nvSpPr>
          <p:cNvPr id="16" name="TextBox 15"/>
          <p:cNvSpPr txBox="1"/>
          <p:nvPr/>
        </p:nvSpPr>
        <p:spPr>
          <a:xfrm>
            <a:off x="4430551" y="1758940"/>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5121793" y="2737128"/>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835201" y="361056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6386790" y="4517980"/>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31685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672772" y="766522"/>
            <a:ext cx="5375768"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第一章、机器学习概论</a:t>
            </a:r>
          </a:p>
        </p:txBody>
      </p:sp>
      <p:sp>
        <p:nvSpPr>
          <p:cNvPr id="22" name="TextBox 21">
            <a:extLst>
              <a:ext uri="{FF2B5EF4-FFF2-40B4-BE49-F238E27FC236}">
                <a16:creationId xmlns:a16="http://schemas.microsoft.com/office/drawing/2014/main" id="{708896E4-A709-B44F-9BC7-21058C0B6360}"/>
              </a:ext>
            </a:extLst>
          </p:cNvPr>
          <p:cNvSpPr txBox="1"/>
          <p:nvPr/>
        </p:nvSpPr>
        <p:spPr bwMode="auto">
          <a:xfrm>
            <a:off x="7914689" y="5594822"/>
            <a:ext cx="4054894"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机器学习与其他相关学科</a:t>
            </a:r>
          </a:p>
        </p:txBody>
      </p:sp>
      <p:sp>
        <p:nvSpPr>
          <p:cNvPr id="23" name="TextBox 22">
            <a:extLst>
              <a:ext uri="{FF2B5EF4-FFF2-40B4-BE49-F238E27FC236}">
                <a16:creationId xmlns:a16="http://schemas.microsoft.com/office/drawing/2014/main" id="{AFE6E07B-C22A-1140-A898-0F68E2629380}"/>
              </a:ext>
            </a:extLst>
          </p:cNvPr>
          <p:cNvSpPr txBox="1"/>
          <p:nvPr/>
        </p:nvSpPr>
        <p:spPr>
          <a:xfrm>
            <a:off x="7035576" y="5493342"/>
            <a:ext cx="973922"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05</a:t>
            </a:r>
            <a:endParaRPr lang="zh-CN" altLang="en-US" sz="5299" dirty="0">
              <a:solidFill>
                <a:schemeClr val="accent1"/>
              </a:solidFill>
              <a:latin typeface="Impact" pitchFamily="34" charset="0"/>
            </a:endParaRPr>
          </a:p>
        </p:txBody>
      </p:sp>
      <p:sp>
        <p:nvSpPr>
          <p:cNvPr id="25" name="TextBox 24">
            <a:extLst>
              <a:ext uri="{FF2B5EF4-FFF2-40B4-BE49-F238E27FC236}">
                <a16:creationId xmlns:a16="http://schemas.microsoft.com/office/drawing/2014/main" id="{2CA1D8A7-C8A8-B84E-9BEE-037C1E3431BD}"/>
              </a:ext>
            </a:extLst>
          </p:cNvPr>
          <p:cNvSpPr txBox="1"/>
          <p:nvPr/>
        </p:nvSpPr>
        <p:spPr bwMode="auto">
          <a:xfrm>
            <a:off x="706809" y="6235019"/>
            <a:ext cx="6457796" cy="553966"/>
          </a:xfrm>
          <a:prstGeom prst="rect">
            <a:avLst/>
          </a:prstGeom>
          <a:noFill/>
        </p:spPr>
        <p:txBody>
          <a:bodyPr wrap="none" lIns="121889" tIns="60944" rIns="121889" bIns="60944">
            <a:spAutoFit/>
          </a:bodyPr>
          <a:lstStyle/>
          <a:p>
            <a:pPr>
              <a:defRPr/>
            </a:pPr>
            <a:r>
              <a:rPr lang="zh-CN" altLang="en-US" sz="2800" b="1" kern="0" dirty="0">
                <a:solidFill>
                  <a:srgbClr val="002060"/>
                </a:solidFill>
                <a:latin typeface="微软雅黑" panose="020B0503020204020204" pitchFamily="34" charset="-122"/>
                <a:ea typeface="微软雅黑" panose="020B0503020204020204" pitchFamily="34" charset="-122"/>
              </a:rPr>
              <a:t>本章学习的目的：</a:t>
            </a:r>
            <a:r>
              <a:rPr lang="zh-CN" altLang="en-US" sz="2800" b="1" kern="0" dirty="0">
                <a:solidFill>
                  <a:srgbClr val="FF0000"/>
                </a:solidFill>
                <a:latin typeface="微软雅黑" panose="020B0503020204020204" pitchFamily="34" charset="-122"/>
                <a:ea typeface="微软雅黑" panose="020B0503020204020204" pitchFamily="34" charset="-122"/>
              </a:rPr>
              <a:t>认识机器学习是什么 </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withGroup">
                            <p:stCondLst>
                              <p:cond delay="500"/>
                            </p:stCondLst>
                            <p:childTnLst>
                              <p:par>
                                <p:cTn id="14" presetID="42" presetClass="entr" presetSubtype="0" fill="hold" grpId="0" nodeType="afterEffec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nodeType="withGroup">
                            <p:stCondLst>
                              <p:cond delay="1000"/>
                            </p:stCondLst>
                            <p:childTnLst>
                              <p:par>
                                <p:cTn id="25" presetID="42" presetClass="entr" presetSubtype="0" fill="hold" grpId="0" nodeType="afterEffec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2000"/>
                            </p:stCondLst>
                            <p:childTnLst>
                              <p:par>
                                <p:cTn id="31" presetID="49" presetClass="entr" presetSubtype="0" decel="100000" fill="hold" grpId="0" nodeType="afterEffec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 calcmode="lin" valueType="num">
                                      <p:cBhvr>
                                        <p:cTn id="35" dur="500" fill="hold"/>
                                        <p:tgtEl>
                                          <p:spTgt spid="16"/>
                                        </p:tgtEl>
                                        <p:attrNameLst>
                                          <p:attrName>style.rotation</p:attrName>
                                        </p:attrNameLst>
                                      </p:cBhvr>
                                      <p:tavLst>
                                        <p:tav tm="0">
                                          <p:val>
                                            <p:fltVal val="360"/>
                                          </p:val>
                                        </p:tav>
                                        <p:tav tm="100000">
                                          <p:val>
                                            <p:fltVal val="0"/>
                                          </p:val>
                                        </p:tav>
                                      </p:tavLst>
                                    </p:anim>
                                    <p:animEffect transition="in" filter="fade">
                                      <p:cBhvr>
                                        <p:cTn id="36" dur="500"/>
                                        <p:tgtEl>
                                          <p:spTgt spid="16"/>
                                        </p:tgtEl>
                                      </p:cBhvr>
                                    </p:animEffect>
                                  </p:childTnLst>
                                </p:cTn>
                              </p:par>
                            </p:childTnLst>
                          </p:cTn>
                        </p:par>
                        <p:par>
                          <p:cTn id="37" fill="hold" nodeType="withGroup">
                            <p:stCondLst>
                              <p:cond delay="2500"/>
                            </p:stCondLst>
                            <p:childTnLst>
                              <p:par>
                                <p:cTn id="38" presetID="42" presetClass="entr" presetSubtype="0" fill="hold" grpId="0" nodeType="afterEffec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par>
                                <p:cTn id="50" presetID="42" presetClass="entr" presetSubtype="0" fill="hold" grpId="0" nodeType="withEffec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anim calcmode="lin" valueType="num">
                                      <p:cBhvr>
                                        <p:cTn id="53" dur="500" fill="hold"/>
                                        <p:tgtEl>
                                          <p:spTgt spid="12"/>
                                        </p:tgtEl>
                                        <p:attrNameLst>
                                          <p:attrName>ppt_x</p:attrName>
                                        </p:attrNameLst>
                                      </p:cBhvr>
                                      <p:tavLst>
                                        <p:tav tm="0">
                                          <p:val>
                                            <p:strVal val="#ppt_x"/>
                                          </p:val>
                                        </p:tav>
                                        <p:tav tm="100000">
                                          <p:val>
                                            <p:strVal val="#ppt_x"/>
                                          </p:val>
                                        </p:tav>
                                      </p:tavLst>
                                    </p:anim>
                                    <p:anim calcmode="lin" valueType="num">
                                      <p:cBhvr>
                                        <p:cTn id="54" dur="500" fill="hold"/>
                                        <p:tgtEl>
                                          <p:spTgt spid="12"/>
                                        </p:tgtEl>
                                        <p:attrNameLst>
                                          <p:attrName>ppt_y</p:attrName>
                                        </p:attrNameLst>
                                      </p:cBhvr>
                                      <p:tavLst>
                                        <p:tav tm="0">
                                          <p:val>
                                            <p:strVal val="#ppt_y+.1"/>
                                          </p:val>
                                        </p:tav>
                                        <p:tav tm="100000">
                                          <p:val>
                                            <p:strVal val="#ppt_y"/>
                                          </p:val>
                                        </p:tav>
                                      </p:tavLst>
                                    </p:anim>
                                  </p:childTnLst>
                                </p:cTn>
                              </p:par>
                            </p:childTnLst>
                          </p:cTn>
                        </p:par>
                        <p:par>
                          <p:cTn id="55" fill="hold" nodeType="withGroup">
                            <p:stCondLst>
                              <p:cond delay="3500"/>
                            </p:stCondLst>
                            <p:childTnLst>
                              <p:par>
                                <p:cTn id="56" presetID="49" presetClass="entr" presetSubtype="0" decel="100000" fill="hold" grpId="0" nodeType="afterEffec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 calcmode="lin" valueType="num">
                                      <p:cBhvr>
                                        <p:cTn id="60" dur="500" fill="hold"/>
                                        <p:tgtEl>
                                          <p:spTgt spid="18"/>
                                        </p:tgtEl>
                                        <p:attrNameLst>
                                          <p:attrName>style.rotation</p:attrName>
                                        </p:attrNameLst>
                                      </p:cBhvr>
                                      <p:tavLst>
                                        <p:tav tm="0">
                                          <p:val>
                                            <p:fltVal val="360"/>
                                          </p:val>
                                        </p:tav>
                                        <p:tav tm="100000">
                                          <p:val>
                                            <p:fltVal val="0"/>
                                          </p:val>
                                        </p:tav>
                                      </p:tavLst>
                                    </p:anim>
                                    <p:animEffect transition="in" filter="fade">
                                      <p:cBhvr>
                                        <p:cTn id="61" dur="500"/>
                                        <p:tgtEl>
                                          <p:spTgt spid="18"/>
                                        </p:tgtEl>
                                      </p:cBhvr>
                                    </p:animEffect>
                                  </p:childTnLst>
                                </p:cTn>
                              </p:par>
                              <p:par>
                                <p:cTn id="62" presetID="42" presetClass="entr" presetSubtype="0" fill="hold" grpId="0" nodeType="withEffec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anim calcmode="lin" valueType="num">
                                      <p:cBhvr>
                                        <p:cTn id="65" dur="500" fill="hold"/>
                                        <p:tgtEl>
                                          <p:spTgt spid="10"/>
                                        </p:tgtEl>
                                        <p:attrNameLst>
                                          <p:attrName>ppt_x</p:attrName>
                                        </p:attrNameLst>
                                      </p:cBhvr>
                                      <p:tavLst>
                                        <p:tav tm="0">
                                          <p:val>
                                            <p:strVal val="#ppt_x"/>
                                          </p:val>
                                        </p:tav>
                                        <p:tav tm="100000">
                                          <p:val>
                                            <p:strVal val="#ppt_x"/>
                                          </p:val>
                                        </p:tav>
                                      </p:tavLst>
                                    </p:anim>
                                    <p:anim calcmode="lin" valueType="num">
                                      <p:cBhvr>
                                        <p:cTn id="66" dur="500" fill="hold"/>
                                        <p:tgtEl>
                                          <p:spTgt spid="10"/>
                                        </p:tgtEl>
                                        <p:attrNameLst>
                                          <p:attrName>ppt_y</p:attrName>
                                        </p:attrNameLst>
                                      </p:cBhvr>
                                      <p:tavLst>
                                        <p:tav tm="0">
                                          <p:val>
                                            <p:strVal val="#ppt_y+.1"/>
                                          </p:val>
                                        </p:tav>
                                        <p:tav tm="100000">
                                          <p:val>
                                            <p:strVal val="#ppt_y"/>
                                          </p:val>
                                        </p:tav>
                                      </p:tavLst>
                                    </p:anim>
                                  </p:childTnLst>
                                </p:cTn>
                              </p:par>
                            </p:childTnLst>
                          </p:cTn>
                        </p:par>
                        <p:par>
                          <p:cTn id="67" fill="hold" nodeType="withGroup">
                            <p:stCondLst>
                              <p:cond delay="4000"/>
                            </p:stCondLst>
                            <p:childTnLst>
                              <p:par>
                                <p:cTn id="68" presetID="49" presetClass="entr" presetSubtype="0" decel="100000" fill="hold" grpId="0" nodeType="afterEffec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2" presetClass="entr" presetSubtype="0" fill="hold" grpId="0" nodeType="withEffec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anim calcmode="lin" valueType="num">
                                      <p:cBhvr>
                                        <p:cTn id="77" dur="500" fill="hold"/>
                                        <p:tgtEl>
                                          <p:spTgt spid="14"/>
                                        </p:tgtEl>
                                        <p:attrNameLst>
                                          <p:attrName>ppt_x</p:attrName>
                                        </p:attrNameLst>
                                      </p:cBhvr>
                                      <p:tavLst>
                                        <p:tav tm="0">
                                          <p:val>
                                            <p:strVal val="#ppt_x"/>
                                          </p:val>
                                        </p:tav>
                                        <p:tav tm="100000">
                                          <p:val>
                                            <p:strVal val="#ppt_x"/>
                                          </p:val>
                                        </p:tav>
                                      </p:tavLst>
                                    </p:anim>
                                    <p:anim calcmode="lin" valueType="num">
                                      <p:cBhvr>
                                        <p:cTn id="78" dur="500" fill="hold"/>
                                        <p:tgtEl>
                                          <p:spTgt spid="14"/>
                                        </p:tgtEl>
                                        <p:attrNameLst>
                                          <p:attrName>ppt_y</p:attrName>
                                        </p:attrNameLst>
                                      </p:cBhvr>
                                      <p:tavLst>
                                        <p:tav tm="0">
                                          <p:val>
                                            <p:strVal val="#ppt_y+.1"/>
                                          </p:val>
                                        </p:tav>
                                        <p:tav tm="100000">
                                          <p:val>
                                            <p:strVal val="#ppt_y"/>
                                          </p:val>
                                        </p:tav>
                                      </p:tavLst>
                                    </p:anim>
                                  </p:childTnLst>
                                </p:cTn>
                              </p:par>
                            </p:childTnLst>
                          </p:cTn>
                        </p:par>
                        <p:par>
                          <p:cTn id="79" fill="hold">
                            <p:stCondLst>
                              <p:cond delay="4500"/>
                            </p:stCondLst>
                            <p:childTnLst>
                              <p:par>
                                <p:cTn id="80" presetID="49" presetClass="entr" presetSubtype="0" decel="100000" fill="hold" grpId="0" nodeType="afterEffec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 calcmode="lin" valueType="num">
                                      <p:cBhvr>
                                        <p:cTn id="84" dur="500" fill="hold"/>
                                        <p:tgtEl>
                                          <p:spTgt spid="23"/>
                                        </p:tgtEl>
                                        <p:attrNameLst>
                                          <p:attrName>style.rotation</p:attrName>
                                        </p:attrNameLst>
                                      </p:cBhvr>
                                      <p:tavLst>
                                        <p:tav tm="0">
                                          <p:val>
                                            <p:fltVal val="360"/>
                                          </p:val>
                                        </p:tav>
                                        <p:tav tm="100000">
                                          <p:val>
                                            <p:fltVal val="0"/>
                                          </p:val>
                                        </p:tav>
                                      </p:tavLst>
                                    </p:anim>
                                    <p:animEffect transition="in" filter="fade">
                                      <p:cBhvr>
                                        <p:cTn id="85" dur="500"/>
                                        <p:tgtEl>
                                          <p:spTgt spid="23"/>
                                        </p:tgtEl>
                                      </p:cBhvr>
                                    </p:animEffect>
                                  </p:childTnLst>
                                </p:cTn>
                              </p:par>
                              <p:par>
                                <p:cTn id="86" presetID="42" presetClass="entr" presetSubtype="0" fill="hold" grpId="0" nodeType="withEffec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anim calcmode="lin" valueType="num">
                                      <p:cBhvr>
                                        <p:cTn id="89" dur="500" fill="hold"/>
                                        <p:tgtEl>
                                          <p:spTgt spid="22"/>
                                        </p:tgtEl>
                                        <p:attrNameLst>
                                          <p:attrName>ppt_x</p:attrName>
                                        </p:attrNameLst>
                                      </p:cBhvr>
                                      <p:tavLst>
                                        <p:tav tm="0">
                                          <p:val>
                                            <p:strVal val="#ppt_x"/>
                                          </p:val>
                                        </p:tav>
                                        <p:tav tm="100000">
                                          <p:val>
                                            <p:strVal val="#ppt_x"/>
                                          </p:val>
                                        </p:tav>
                                      </p:tavLst>
                                    </p:anim>
                                    <p:anim calcmode="lin" valueType="num">
                                      <p:cBhvr>
                                        <p:cTn id="9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blinds(horizontal)">
                                      <p:cBhvr>
                                        <p:cTn id="9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10" grpId="0"/>
      <p:bldP spid="12" grpId="0"/>
      <p:bldP spid="14" grpId="0"/>
      <p:bldP spid="16" grpId="0"/>
      <p:bldP spid="17" grpId="0"/>
      <p:bldP spid="18" grpId="0"/>
      <p:bldP spid="19" grpId="0"/>
      <p:bldP spid="21" grpId="0"/>
      <p:bldP spid="20" grpId="0"/>
      <p:bldP spid="22" grpId="0"/>
      <p:bldP spid="23"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33386</TotalTime>
  <Words>6635</Words>
  <Application>Microsoft Macintosh PowerPoint</Application>
  <PresentationFormat>宽屏</PresentationFormat>
  <Paragraphs>609</Paragraphs>
  <Slides>49</Slides>
  <Notes>49</Notes>
  <HiddenSlides>0</HiddenSlides>
  <MMClips>1</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49</vt:i4>
      </vt:variant>
    </vt:vector>
  </HeadingPairs>
  <TitlesOfParts>
    <vt:vector size="68" baseType="lpstr">
      <vt:lpstr>-apple-system</vt:lpstr>
      <vt:lpstr>等线</vt:lpstr>
      <vt:lpstr>方正大黑简体</vt:lpstr>
      <vt:lpstr>微软雅黑</vt:lpstr>
      <vt:lpstr>微软雅黑</vt:lpstr>
      <vt:lpstr>Söhne</vt:lpstr>
      <vt:lpstr>Arial</vt:lpstr>
      <vt:lpstr>Calibri</vt:lpstr>
      <vt:lpstr>Cambria Math</vt:lpstr>
      <vt:lpstr>Century Gothic</vt:lpstr>
      <vt:lpstr>Eras Bold ITC</vt:lpstr>
      <vt:lpstr>Impact</vt:lpstr>
      <vt:lpstr>Segoe UI</vt:lpstr>
      <vt:lpstr>Segoe UI Light</vt:lpstr>
      <vt:lpstr>Times New Roman</vt:lpstr>
      <vt:lpstr>Wingdings</vt:lpstr>
      <vt:lpstr>Office 主题​​</vt:lpstr>
      <vt:lpstr>1_OfficePLUS</vt:lpstr>
      <vt:lpstr>剪辑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1365</cp:revision>
  <dcterms:created xsi:type="dcterms:W3CDTF">2018-12-23T08:46:10Z</dcterms:created>
  <dcterms:modified xsi:type="dcterms:W3CDTF">2024-04-23T01:37:57Z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